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23"/>
  </p:notesMasterIdLst>
  <p:sldIdLst>
    <p:sldId id="256" r:id="rId2"/>
    <p:sldId id="268" r:id="rId3"/>
    <p:sldId id="269" r:id="rId4"/>
    <p:sldId id="259" r:id="rId5"/>
    <p:sldId id="260" r:id="rId6"/>
    <p:sldId id="261" r:id="rId7"/>
    <p:sldId id="262" r:id="rId8"/>
    <p:sldId id="263" r:id="rId9"/>
    <p:sldId id="270" r:id="rId10"/>
    <p:sldId id="271" r:id="rId11"/>
    <p:sldId id="272" r:id="rId12"/>
    <p:sldId id="273" r:id="rId13"/>
    <p:sldId id="274" r:id="rId14"/>
    <p:sldId id="275" r:id="rId15"/>
    <p:sldId id="276" r:id="rId16"/>
    <p:sldId id="277" r:id="rId17"/>
    <p:sldId id="278" r:id="rId18"/>
    <p:sldId id="280" r:id="rId19"/>
    <p:sldId id="281" r:id="rId20"/>
    <p:sldId id="282" r:id="rId21"/>
    <p:sldId id="28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55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slide" Target="../slides/slide12.xml"/></Relationships>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DFE9D3-952C-4644-8129-E6DDD5C3BE4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22B0D46-8A45-4939-9B7F-7BE032083516}">
      <dgm:prSet custT="1"/>
      <dgm:spPr/>
      <dgm:t>
        <a:bodyPr/>
        <a:lstStyle/>
        <a:p>
          <a:r>
            <a:rPr lang="en-CA" sz="2100" b="1" dirty="0"/>
            <a:t>Value proposition </a:t>
          </a:r>
          <a:r>
            <a:rPr lang="en-CA" altLang="zh-CN" sz="1200" dirty="0">
              <a:solidFill>
                <a:schemeClr val="bg1"/>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(appendix A1.2.1</a:t>
          </a:r>
          <a:r>
            <a:rPr lang="en-CA" altLang="zh-CN" sz="1200" dirty="0">
              <a:hlinkClick xmlns:r="http://schemas.openxmlformats.org/officeDocument/2006/relationships" r:id="rId1" action="ppaction://hlinksldjump"/>
            </a:rPr>
            <a:t>)</a:t>
          </a:r>
          <a:endParaRPr lang="en-US" sz="2100" dirty="0"/>
        </a:p>
      </dgm:t>
    </dgm:pt>
    <dgm:pt modelId="{88528368-A984-463D-93BF-DE0D729F816E}" type="parTrans" cxnId="{1FE6C2D3-7EF1-4910-B575-556CEF98047F}">
      <dgm:prSet/>
      <dgm:spPr/>
      <dgm:t>
        <a:bodyPr/>
        <a:lstStyle/>
        <a:p>
          <a:endParaRPr lang="en-US"/>
        </a:p>
      </dgm:t>
    </dgm:pt>
    <dgm:pt modelId="{AD08E2B7-9EA7-4E8D-9A2B-E149E5D94261}" type="sibTrans" cxnId="{1FE6C2D3-7EF1-4910-B575-556CEF98047F}">
      <dgm:prSet/>
      <dgm:spPr/>
      <dgm:t>
        <a:bodyPr/>
        <a:lstStyle/>
        <a:p>
          <a:endParaRPr lang="en-US"/>
        </a:p>
      </dgm:t>
    </dgm:pt>
    <dgm:pt modelId="{5EB0A8CE-FE4B-4FDE-B856-BF3FD9769673}">
      <dgm:prSet/>
      <dgm:spPr/>
      <dgm:t>
        <a:bodyPr/>
        <a:lstStyle/>
        <a:p>
          <a:r>
            <a:rPr lang="en-US" b="1" dirty="0"/>
            <a:t>Pain point: </a:t>
          </a:r>
          <a:r>
            <a:rPr lang="en-US" dirty="0"/>
            <a:t>SVDC looks for a more reliable way to interpret all the data collected manually from experiments, to draw conclusions about the more efficient and profitable algae harvesting scheme. The potential solution aims at suggesting the most efficient harvesting scheme, leading to a higher yield and potentially lower the production cost.</a:t>
          </a:r>
        </a:p>
      </dgm:t>
    </dgm:pt>
    <dgm:pt modelId="{443ACCF9-0D7C-4E35-B16F-A64C9E855BCF}" type="parTrans" cxnId="{3D9A652A-2E48-404C-AE2C-D98D092649B8}">
      <dgm:prSet/>
      <dgm:spPr/>
      <dgm:t>
        <a:bodyPr/>
        <a:lstStyle/>
        <a:p>
          <a:endParaRPr lang="en-US"/>
        </a:p>
      </dgm:t>
    </dgm:pt>
    <dgm:pt modelId="{3568C4E7-191B-43F1-909F-8FB64D1F4AE6}" type="sibTrans" cxnId="{3D9A652A-2E48-404C-AE2C-D98D092649B8}">
      <dgm:prSet/>
      <dgm:spPr/>
      <dgm:t>
        <a:bodyPr/>
        <a:lstStyle/>
        <a:p>
          <a:endParaRPr lang="en-US"/>
        </a:p>
      </dgm:t>
    </dgm:pt>
    <dgm:pt modelId="{DF684A66-E95C-4407-921A-B884118FAE35}">
      <dgm:prSet/>
      <dgm:spPr/>
      <dgm:t>
        <a:bodyPr/>
        <a:lstStyle/>
        <a:p>
          <a:r>
            <a:rPr lang="en-US" b="1" dirty="0"/>
            <a:t>Decision support</a:t>
          </a:r>
          <a:r>
            <a:rPr lang="en-US" dirty="0"/>
            <a:t>: expected mass calculated from theoretical harvesting scheme</a:t>
          </a:r>
        </a:p>
      </dgm:t>
    </dgm:pt>
    <dgm:pt modelId="{5FD6AA2D-42A4-4AB8-BA4C-9541B71E4524}" type="parTrans" cxnId="{CC6DD447-26A4-4339-AE83-BE2B437F5D83}">
      <dgm:prSet/>
      <dgm:spPr/>
      <dgm:t>
        <a:bodyPr/>
        <a:lstStyle/>
        <a:p>
          <a:endParaRPr lang="en-US"/>
        </a:p>
      </dgm:t>
    </dgm:pt>
    <dgm:pt modelId="{B32A4CCE-C8E4-46DD-A10E-BBBD965BB773}" type="sibTrans" cxnId="{CC6DD447-26A4-4339-AE83-BE2B437F5D83}">
      <dgm:prSet/>
      <dgm:spPr/>
      <dgm:t>
        <a:bodyPr/>
        <a:lstStyle/>
        <a:p>
          <a:endParaRPr lang="en-US"/>
        </a:p>
      </dgm:t>
    </dgm:pt>
    <dgm:pt modelId="{87CE8AFC-2E0C-4701-BC60-E62E428CB87F}">
      <dgm:prSet/>
      <dgm:spPr/>
      <dgm:t>
        <a:bodyPr/>
        <a:lstStyle/>
        <a:p>
          <a:r>
            <a:rPr lang="en-US" b="1" dirty="0"/>
            <a:t>Quantitative value</a:t>
          </a:r>
          <a:r>
            <a:rPr lang="en-US" dirty="0"/>
            <a:t>: theoretically improved the current harvesting scheme by 550%, leading to an estimate of $30800 increase in profit for every 1000L photobioreactor.</a:t>
          </a:r>
        </a:p>
      </dgm:t>
    </dgm:pt>
    <dgm:pt modelId="{CC59687D-3701-4C11-BD94-710FFA85EC52}" type="parTrans" cxnId="{5624E3E9-9B57-49D1-A2D7-1C34B335E44E}">
      <dgm:prSet/>
      <dgm:spPr/>
      <dgm:t>
        <a:bodyPr/>
        <a:lstStyle/>
        <a:p>
          <a:endParaRPr lang="en-US"/>
        </a:p>
      </dgm:t>
    </dgm:pt>
    <dgm:pt modelId="{CB5E0D66-420A-40A4-BFE2-0E02B9411344}" type="sibTrans" cxnId="{5624E3E9-9B57-49D1-A2D7-1C34B335E44E}">
      <dgm:prSet/>
      <dgm:spPr/>
      <dgm:t>
        <a:bodyPr/>
        <a:lstStyle/>
        <a:p>
          <a:endParaRPr lang="en-US"/>
        </a:p>
      </dgm:t>
    </dgm:pt>
    <dgm:pt modelId="{D853EB29-9579-455A-8944-CC8FA6AE1050}">
      <dgm:prSet/>
      <dgm:spPr/>
      <dgm:t>
        <a:bodyPr/>
        <a:lstStyle/>
        <a:p>
          <a:r>
            <a:rPr lang="en-US" b="1" dirty="0"/>
            <a:t>Qualitative value</a:t>
          </a:r>
          <a:r>
            <a:rPr lang="en-US" dirty="0"/>
            <a:t>: Prepared data convenient for the modelling and dashboards through easy-to-understand tables in the warehouse. Monte Carlo model is available for future tuning as well.</a:t>
          </a:r>
        </a:p>
      </dgm:t>
    </dgm:pt>
    <dgm:pt modelId="{01CDB93E-A102-426D-A187-0F5CB9609563}" type="parTrans" cxnId="{F3C72CDB-287E-4A4F-A119-307E645CBAA2}">
      <dgm:prSet/>
      <dgm:spPr/>
      <dgm:t>
        <a:bodyPr/>
        <a:lstStyle/>
        <a:p>
          <a:endParaRPr lang="en-US"/>
        </a:p>
      </dgm:t>
    </dgm:pt>
    <dgm:pt modelId="{27E651CB-7F73-441E-9EE4-662E597404EF}" type="sibTrans" cxnId="{F3C72CDB-287E-4A4F-A119-307E645CBAA2}">
      <dgm:prSet/>
      <dgm:spPr/>
      <dgm:t>
        <a:bodyPr/>
        <a:lstStyle/>
        <a:p>
          <a:endParaRPr lang="en-US"/>
        </a:p>
      </dgm:t>
    </dgm:pt>
    <dgm:pt modelId="{47B86BBB-B013-4E7D-8B88-B3FE3204EC1E}">
      <dgm:prSet custT="1"/>
      <dgm:spPr/>
      <dgm:t>
        <a:bodyPr/>
        <a:lstStyle/>
        <a:p>
          <a:r>
            <a:rPr lang="en-CA" sz="2100" b="1" dirty="0"/>
            <a:t>External Data </a:t>
          </a:r>
          <a:r>
            <a:rPr lang="en-CA" altLang="zh-CN" sz="1200" dirty="0">
              <a:hlinkClick xmlns:r="http://schemas.openxmlformats.org/officeDocument/2006/relationships" r:id="rId2" action="ppaction://hlinksldjump"/>
            </a:rPr>
            <a:t>(appendix A1.2.2)</a:t>
          </a:r>
          <a:endParaRPr lang="en-US" sz="2100" dirty="0"/>
        </a:p>
      </dgm:t>
    </dgm:pt>
    <dgm:pt modelId="{33D646E3-021D-4DE6-9479-2ACD568918BE}" type="parTrans" cxnId="{A49264DA-E633-4122-B8C3-8C975BC42E35}">
      <dgm:prSet/>
      <dgm:spPr/>
      <dgm:t>
        <a:bodyPr/>
        <a:lstStyle/>
        <a:p>
          <a:endParaRPr lang="en-US"/>
        </a:p>
      </dgm:t>
    </dgm:pt>
    <dgm:pt modelId="{F056841D-D336-4DF4-A6C5-73F3CB645399}" type="sibTrans" cxnId="{A49264DA-E633-4122-B8C3-8C975BC42E35}">
      <dgm:prSet/>
      <dgm:spPr/>
      <dgm:t>
        <a:bodyPr/>
        <a:lstStyle/>
        <a:p>
          <a:endParaRPr lang="en-US"/>
        </a:p>
      </dgm:t>
    </dgm:pt>
    <dgm:pt modelId="{14FE626E-119C-4634-A683-BC1882F2850D}">
      <dgm:prSet/>
      <dgm:spPr/>
      <dgm:t>
        <a:bodyPr/>
        <a:lstStyle/>
        <a:p>
          <a:r>
            <a:rPr lang="en-CA" b="1" dirty="0"/>
            <a:t>Purpose</a:t>
          </a:r>
          <a:r>
            <a:rPr lang="en-CA" dirty="0"/>
            <a:t>: better estimate the profit made because profit is a more reasonable KPI compared to mass harvested per year</a:t>
          </a:r>
          <a:endParaRPr lang="en-US" dirty="0"/>
        </a:p>
      </dgm:t>
    </dgm:pt>
    <dgm:pt modelId="{625D94F4-DDD5-4F2C-A311-5CDFF5D83A35}" type="parTrans" cxnId="{1E19E8BC-5010-45B8-8923-ECC9C7FA8714}">
      <dgm:prSet/>
      <dgm:spPr/>
      <dgm:t>
        <a:bodyPr/>
        <a:lstStyle/>
        <a:p>
          <a:endParaRPr lang="en-US"/>
        </a:p>
      </dgm:t>
    </dgm:pt>
    <dgm:pt modelId="{38E49A7D-24C1-47F4-82B4-5928B4140AEB}" type="sibTrans" cxnId="{1E19E8BC-5010-45B8-8923-ECC9C7FA8714}">
      <dgm:prSet/>
      <dgm:spPr/>
      <dgm:t>
        <a:bodyPr/>
        <a:lstStyle/>
        <a:p>
          <a:endParaRPr lang="en-US"/>
        </a:p>
      </dgm:t>
    </dgm:pt>
    <dgm:pt modelId="{286CB2EE-F1BE-431A-A332-F28897C7306B}">
      <dgm:prSet/>
      <dgm:spPr/>
      <dgm:t>
        <a:bodyPr/>
        <a:lstStyle/>
        <a:p>
          <a:r>
            <a:rPr lang="en-CA" dirty="0"/>
            <a:t>External Data taken from Alibaba (find prices for reference, as well as the estimation of cost for each harvesting pump use)</a:t>
          </a:r>
          <a:endParaRPr lang="en-US" dirty="0"/>
        </a:p>
      </dgm:t>
    </dgm:pt>
    <dgm:pt modelId="{E5B6CEB7-D6DD-477A-9A0B-FC3FA67E4D9E}" type="parTrans" cxnId="{3A31A27F-60FE-486E-AB62-DD084BFD9743}">
      <dgm:prSet/>
      <dgm:spPr/>
      <dgm:t>
        <a:bodyPr/>
        <a:lstStyle/>
        <a:p>
          <a:endParaRPr lang="en-US"/>
        </a:p>
      </dgm:t>
    </dgm:pt>
    <dgm:pt modelId="{86146484-36CE-485D-B6F4-9F78E9839538}" type="sibTrans" cxnId="{3A31A27F-60FE-486E-AB62-DD084BFD9743}">
      <dgm:prSet/>
      <dgm:spPr/>
      <dgm:t>
        <a:bodyPr/>
        <a:lstStyle/>
        <a:p>
          <a:endParaRPr lang="en-US"/>
        </a:p>
      </dgm:t>
    </dgm:pt>
    <dgm:pt modelId="{431C9CA2-F3FB-486E-8610-C6003E7D3D3C}" type="pres">
      <dgm:prSet presAssocID="{01DFE9D3-952C-4644-8129-E6DDD5C3BE47}" presName="linear" presStyleCnt="0">
        <dgm:presLayoutVars>
          <dgm:animLvl val="lvl"/>
          <dgm:resizeHandles val="exact"/>
        </dgm:presLayoutVars>
      </dgm:prSet>
      <dgm:spPr/>
    </dgm:pt>
    <dgm:pt modelId="{E9310057-0501-494C-959F-FBC05B3FDF55}" type="pres">
      <dgm:prSet presAssocID="{322B0D46-8A45-4939-9B7F-7BE032083516}" presName="parentText" presStyleLbl="node1" presStyleIdx="0" presStyleCnt="2" custLinFactNeighborX="28" custLinFactNeighborY="-883">
        <dgm:presLayoutVars>
          <dgm:chMax val="0"/>
          <dgm:bulletEnabled val="1"/>
        </dgm:presLayoutVars>
      </dgm:prSet>
      <dgm:spPr/>
    </dgm:pt>
    <dgm:pt modelId="{03FF6A85-A49B-44DD-A0A4-9906F14A7A70}" type="pres">
      <dgm:prSet presAssocID="{322B0D46-8A45-4939-9B7F-7BE032083516}" presName="childText" presStyleLbl="revTx" presStyleIdx="0" presStyleCnt="2">
        <dgm:presLayoutVars>
          <dgm:bulletEnabled val="1"/>
        </dgm:presLayoutVars>
      </dgm:prSet>
      <dgm:spPr/>
    </dgm:pt>
    <dgm:pt modelId="{252DD83F-753F-4FAA-B9A6-CA80885C26AC}" type="pres">
      <dgm:prSet presAssocID="{47B86BBB-B013-4E7D-8B88-B3FE3204EC1E}" presName="parentText" presStyleLbl="node1" presStyleIdx="1" presStyleCnt="2" custLinFactNeighborX="-41" custLinFactNeighborY="-919">
        <dgm:presLayoutVars>
          <dgm:chMax val="0"/>
          <dgm:bulletEnabled val="1"/>
        </dgm:presLayoutVars>
      </dgm:prSet>
      <dgm:spPr/>
    </dgm:pt>
    <dgm:pt modelId="{7B55685F-BDAA-4FF5-AC89-FEBE5BF6E7FD}" type="pres">
      <dgm:prSet presAssocID="{47B86BBB-B013-4E7D-8B88-B3FE3204EC1E}" presName="childText" presStyleLbl="revTx" presStyleIdx="1" presStyleCnt="2">
        <dgm:presLayoutVars>
          <dgm:bulletEnabled val="1"/>
        </dgm:presLayoutVars>
      </dgm:prSet>
      <dgm:spPr/>
    </dgm:pt>
  </dgm:ptLst>
  <dgm:cxnLst>
    <dgm:cxn modelId="{13D5B915-AFAB-4708-A72E-FCC00E1AF4B9}" type="presOf" srcId="{47B86BBB-B013-4E7D-8B88-B3FE3204EC1E}" destId="{252DD83F-753F-4FAA-B9A6-CA80885C26AC}" srcOrd="0" destOrd="0" presId="urn:microsoft.com/office/officeart/2005/8/layout/vList2"/>
    <dgm:cxn modelId="{3D9A652A-2E48-404C-AE2C-D98D092649B8}" srcId="{322B0D46-8A45-4939-9B7F-7BE032083516}" destId="{5EB0A8CE-FE4B-4FDE-B856-BF3FD9769673}" srcOrd="0" destOrd="0" parTransId="{443ACCF9-0D7C-4E35-B16F-A64C9E855BCF}" sibTransId="{3568C4E7-191B-43F1-909F-8FB64D1F4AE6}"/>
    <dgm:cxn modelId="{253FA830-BFF0-4462-9A75-0917DBBF4A8A}" type="presOf" srcId="{14FE626E-119C-4634-A683-BC1882F2850D}" destId="{7B55685F-BDAA-4FF5-AC89-FEBE5BF6E7FD}" srcOrd="0" destOrd="0" presId="urn:microsoft.com/office/officeart/2005/8/layout/vList2"/>
    <dgm:cxn modelId="{113A613E-0107-48D1-BDD7-40308FBAADBF}" type="presOf" srcId="{286CB2EE-F1BE-431A-A332-F28897C7306B}" destId="{7B55685F-BDAA-4FF5-AC89-FEBE5BF6E7FD}" srcOrd="0" destOrd="1" presId="urn:microsoft.com/office/officeart/2005/8/layout/vList2"/>
    <dgm:cxn modelId="{CC6DD447-26A4-4339-AE83-BE2B437F5D83}" srcId="{322B0D46-8A45-4939-9B7F-7BE032083516}" destId="{DF684A66-E95C-4407-921A-B884118FAE35}" srcOrd="1" destOrd="0" parTransId="{5FD6AA2D-42A4-4AB8-BA4C-9541B71E4524}" sibTransId="{B32A4CCE-C8E4-46DD-A10E-BBBD965BB773}"/>
    <dgm:cxn modelId="{6CC43349-F66E-4141-AA5E-342FE623AFD9}" type="presOf" srcId="{5EB0A8CE-FE4B-4FDE-B856-BF3FD9769673}" destId="{03FF6A85-A49B-44DD-A0A4-9906F14A7A70}" srcOrd="0" destOrd="0" presId="urn:microsoft.com/office/officeart/2005/8/layout/vList2"/>
    <dgm:cxn modelId="{3A31A27F-60FE-486E-AB62-DD084BFD9743}" srcId="{47B86BBB-B013-4E7D-8B88-B3FE3204EC1E}" destId="{286CB2EE-F1BE-431A-A332-F28897C7306B}" srcOrd="1" destOrd="0" parTransId="{E5B6CEB7-D6DD-477A-9A0B-FC3FA67E4D9E}" sibTransId="{86146484-36CE-485D-B6F4-9F78E9839538}"/>
    <dgm:cxn modelId="{25C4EF8B-48E0-43A7-A62B-BF6FF45D9082}" type="presOf" srcId="{D853EB29-9579-455A-8944-CC8FA6AE1050}" destId="{03FF6A85-A49B-44DD-A0A4-9906F14A7A70}" srcOrd="0" destOrd="3" presId="urn:microsoft.com/office/officeart/2005/8/layout/vList2"/>
    <dgm:cxn modelId="{678D21A9-3A91-434A-B826-573320ABF6FD}" type="presOf" srcId="{01DFE9D3-952C-4644-8129-E6DDD5C3BE47}" destId="{431C9CA2-F3FB-486E-8610-C6003E7D3D3C}" srcOrd="0" destOrd="0" presId="urn:microsoft.com/office/officeart/2005/8/layout/vList2"/>
    <dgm:cxn modelId="{2C2B79AD-D27E-49C8-8F53-D07FF267F003}" type="presOf" srcId="{87CE8AFC-2E0C-4701-BC60-E62E428CB87F}" destId="{03FF6A85-A49B-44DD-A0A4-9906F14A7A70}" srcOrd="0" destOrd="2" presId="urn:microsoft.com/office/officeart/2005/8/layout/vList2"/>
    <dgm:cxn modelId="{1E19E8BC-5010-45B8-8923-ECC9C7FA8714}" srcId="{47B86BBB-B013-4E7D-8B88-B3FE3204EC1E}" destId="{14FE626E-119C-4634-A683-BC1882F2850D}" srcOrd="0" destOrd="0" parTransId="{625D94F4-DDD5-4F2C-A311-5CDFF5D83A35}" sibTransId="{38E49A7D-24C1-47F4-82B4-5928B4140AEB}"/>
    <dgm:cxn modelId="{ABDC26C8-5F33-4472-9E71-8F06C9D17946}" type="presOf" srcId="{DF684A66-E95C-4407-921A-B884118FAE35}" destId="{03FF6A85-A49B-44DD-A0A4-9906F14A7A70}" srcOrd="0" destOrd="1" presId="urn:microsoft.com/office/officeart/2005/8/layout/vList2"/>
    <dgm:cxn modelId="{1FE6C2D3-7EF1-4910-B575-556CEF98047F}" srcId="{01DFE9D3-952C-4644-8129-E6DDD5C3BE47}" destId="{322B0D46-8A45-4939-9B7F-7BE032083516}" srcOrd="0" destOrd="0" parTransId="{88528368-A984-463D-93BF-DE0D729F816E}" sibTransId="{AD08E2B7-9EA7-4E8D-9A2B-E149E5D94261}"/>
    <dgm:cxn modelId="{A49264DA-E633-4122-B8C3-8C975BC42E35}" srcId="{01DFE9D3-952C-4644-8129-E6DDD5C3BE47}" destId="{47B86BBB-B013-4E7D-8B88-B3FE3204EC1E}" srcOrd="1" destOrd="0" parTransId="{33D646E3-021D-4DE6-9479-2ACD568918BE}" sibTransId="{F056841D-D336-4DF4-A6C5-73F3CB645399}"/>
    <dgm:cxn modelId="{F3C72CDB-287E-4A4F-A119-307E645CBAA2}" srcId="{322B0D46-8A45-4939-9B7F-7BE032083516}" destId="{D853EB29-9579-455A-8944-CC8FA6AE1050}" srcOrd="3" destOrd="0" parTransId="{01CDB93E-A102-426D-A187-0F5CB9609563}" sibTransId="{27E651CB-7F73-441E-9EE4-662E597404EF}"/>
    <dgm:cxn modelId="{5624E3E9-9B57-49D1-A2D7-1C34B335E44E}" srcId="{322B0D46-8A45-4939-9B7F-7BE032083516}" destId="{87CE8AFC-2E0C-4701-BC60-E62E428CB87F}" srcOrd="2" destOrd="0" parTransId="{CC59687D-3701-4C11-BD94-710FFA85EC52}" sibTransId="{CB5E0D66-420A-40A4-BFE2-0E02B9411344}"/>
    <dgm:cxn modelId="{EF26F9EF-0C65-449B-ACF6-3B9E3E8D6BB5}" type="presOf" srcId="{322B0D46-8A45-4939-9B7F-7BE032083516}" destId="{E9310057-0501-494C-959F-FBC05B3FDF55}" srcOrd="0" destOrd="0" presId="urn:microsoft.com/office/officeart/2005/8/layout/vList2"/>
    <dgm:cxn modelId="{0EBC737D-1708-4339-8AF8-F9DD2A2B7173}" type="presParOf" srcId="{431C9CA2-F3FB-486E-8610-C6003E7D3D3C}" destId="{E9310057-0501-494C-959F-FBC05B3FDF55}" srcOrd="0" destOrd="0" presId="urn:microsoft.com/office/officeart/2005/8/layout/vList2"/>
    <dgm:cxn modelId="{F32FE64D-4E12-47AC-9232-ECC8B0460CD1}" type="presParOf" srcId="{431C9CA2-F3FB-486E-8610-C6003E7D3D3C}" destId="{03FF6A85-A49B-44DD-A0A4-9906F14A7A70}" srcOrd="1" destOrd="0" presId="urn:microsoft.com/office/officeart/2005/8/layout/vList2"/>
    <dgm:cxn modelId="{3A27AA32-DEC4-45AA-AC74-754AB161C7D9}" type="presParOf" srcId="{431C9CA2-F3FB-486E-8610-C6003E7D3D3C}" destId="{252DD83F-753F-4FAA-B9A6-CA80885C26AC}" srcOrd="2" destOrd="0" presId="urn:microsoft.com/office/officeart/2005/8/layout/vList2"/>
    <dgm:cxn modelId="{B352B97A-EA7D-425B-913E-20300EA3BEDF}" type="presParOf" srcId="{431C9CA2-F3FB-486E-8610-C6003E7D3D3C}" destId="{7B55685F-BDAA-4FF5-AC89-FEBE5BF6E7F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0C288C-B0FD-4AE9-8036-ED88E5CDB64D}" type="doc">
      <dgm:prSet loTypeId="urn:microsoft.com/office/officeart/2018/2/layout/IconLabelList" loCatId="icon" qsTypeId="urn:microsoft.com/office/officeart/2005/8/quickstyle/simple5" qsCatId="simple" csTypeId="urn:microsoft.com/office/officeart/2018/5/colors/Iconchunking_neutralbg_accent0_3" csCatId="mainScheme" phldr="1"/>
      <dgm:spPr/>
      <dgm:t>
        <a:bodyPr/>
        <a:lstStyle/>
        <a:p>
          <a:endParaRPr lang="en-US"/>
        </a:p>
      </dgm:t>
    </dgm:pt>
    <dgm:pt modelId="{0D5F7965-9817-4DD0-80A3-F531BE8CE445}">
      <dgm:prSet/>
      <dgm:spPr/>
      <dgm:t>
        <a:bodyPr/>
        <a:lstStyle/>
        <a:p>
          <a:pPr>
            <a:lnSpc>
              <a:spcPct val="100000"/>
            </a:lnSpc>
          </a:pPr>
          <a:r>
            <a:rPr lang="en-CA" b="1" dirty="0"/>
            <a:t>data cleaning</a:t>
          </a:r>
          <a:endParaRPr lang="en-US" b="1" dirty="0"/>
        </a:p>
      </dgm:t>
    </dgm:pt>
    <dgm:pt modelId="{57592BC9-30BC-4034-B174-AB312CCBD27C}" type="parTrans" cxnId="{DDD5148F-6EE6-46B6-9058-6F062CDEC482}">
      <dgm:prSet/>
      <dgm:spPr/>
      <dgm:t>
        <a:bodyPr/>
        <a:lstStyle/>
        <a:p>
          <a:endParaRPr lang="en-US"/>
        </a:p>
      </dgm:t>
    </dgm:pt>
    <dgm:pt modelId="{E27CCA92-0D19-4BA3-BEA5-DD1EBE2F00F1}" type="sibTrans" cxnId="{DDD5148F-6EE6-46B6-9058-6F062CDEC482}">
      <dgm:prSet/>
      <dgm:spPr/>
      <dgm:t>
        <a:bodyPr/>
        <a:lstStyle/>
        <a:p>
          <a:endParaRPr lang="en-US"/>
        </a:p>
      </dgm:t>
    </dgm:pt>
    <dgm:pt modelId="{2C84E11C-46FF-4152-ADFC-4374F629A80B}">
      <dgm:prSet/>
      <dgm:spPr/>
      <dgm:t>
        <a:bodyPr/>
        <a:lstStyle/>
        <a:p>
          <a:pPr>
            <a:lnSpc>
              <a:spcPct val="100000"/>
            </a:lnSpc>
          </a:pPr>
          <a:r>
            <a:rPr lang="en-CA" b="1" dirty="0"/>
            <a:t>data plotting</a:t>
          </a:r>
          <a:endParaRPr lang="en-US" b="1" dirty="0"/>
        </a:p>
      </dgm:t>
    </dgm:pt>
    <dgm:pt modelId="{634B0196-8C5F-4A80-858D-63A4DC4D5F9A}" type="parTrans" cxnId="{148E8714-4C82-4E05-89E8-983347A75B10}">
      <dgm:prSet/>
      <dgm:spPr/>
      <dgm:t>
        <a:bodyPr/>
        <a:lstStyle/>
        <a:p>
          <a:endParaRPr lang="en-US"/>
        </a:p>
      </dgm:t>
    </dgm:pt>
    <dgm:pt modelId="{93ECB56F-5A6D-43A4-8B71-350A3F6DD72D}" type="sibTrans" cxnId="{148E8714-4C82-4E05-89E8-983347A75B10}">
      <dgm:prSet/>
      <dgm:spPr/>
      <dgm:t>
        <a:bodyPr/>
        <a:lstStyle/>
        <a:p>
          <a:endParaRPr lang="en-US"/>
        </a:p>
      </dgm:t>
    </dgm:pt>
    <dgm:pt modelId="{DED05E23-66EE-4AE5-B2C5-15F4D9FD896F}">
      <dgm:prSet/>
      <dgm:spPr/>
      <dgm:t>
        <a:bodyPr/>
        <a:lstStyle/>
        <a:p>
          <a:pPr>
            <a:lnSpc>
              <a:spcPct val="100000"/>
            </a:lnSpc>
          </a:pPr>
          <a:r>
            <a:rPr lang="en-CA" b="1" dirty="0"/>
            <a:t>data selection</a:t>
          </a:r>
          <a:endParaRPr lang="en-US" b="1" dirty="0"/>
        </a:p>
      </dgm:t>
    </dgm:pt>
    <dgm:pt modelId="{BB7022CC-EEF8-4345-8C98-91F2AE3D1910}" type="parTrans" cxnId="{5E6A11A7-082B-4F6F-B444-A9EFAE4102B3}">
      <dgm:prSet/>
      <dgm:spPr/>
      <dgm:t>
        <a:bodyPr/>
        <a:lstStyle/>
        <a:p>
          <a:endParaRPr lang="en-US"/>
        </a:p>
      </dgm:t>
    </dgm:pt>
    <dgm:pt modelId="{CBEB0856-8923-4857-B8E1-4065D4767E02}" type="sibTrans" cxnId="{5E6A11A7-082B-4F6F-B444-A9EFAE4102B3}">
      <dgm:prSet/>
      <dgm:spPr/>
      <dgm:t>
        <a:bodyPr/>
        <a:lstStyle/>
        <a:p>
          <a:endParaRPr lang="en-US"/>
        </a:p>
      </dgm:t>
    </dgm:pt>
    <dgm:pt modelId="{FE96F200-EB44-420C-B485-F6141CE14CA6}">
      <dgm:prSet/>
      <dgm:spPr/>
      <dgm:t>
        <a:bodyPr/>
        <a:lstStyle/>
        <a:p>
          <a:pPr>
            <a:lnSpc>
              <a:spcPct val="100000"/>
            </a:lnSpc>
          </a:pPr>
          <a:r>
            <a:rPr lang="en-CA" b="1" dirty="0"/>
            <a:t>growth rate calculation</a:t>
          </a:r>
          <a:endParaRPr lang="en-US" b="1" dirty="0"/>
        </a:p>
      </dgm:t>
    </dgm:pt>
    <dgm:pt modelId="{2B2C56CD-617D-453F-A3B9-C8C784C7A4B8}" type="parTrans" cxnId="{D63E5631-D830-4C39-A741-0B96331F4F81}">
      <dgm:prSet/>
      <dgm:spPr/>
      <dgm:t>
        <a:bodyPr/>
        <a:lstStyle/>
        <a:p>
          <a:endParaRPr lang="en-US"/>
        </a:p>
      </dgm:t>
    </dgm:pt>
    <dgm:pt modelId="{C8C7A99B-7935-48DE-9E66-66646F311F20}" type="sibTrans" cxnId="{D63E5631-D830-4C39-A741-0B96331F4F81}">
      <dgm:prSet/>
      <dgm:spPr/>
      <dgm:t>
        <a:bodyPr/>
        <a:lstStyle/>
        <a:p>
          <a:endParaRPr lang="en-US"/>
        </a:p>
      </dgm:t>
    </dgm:pt>
    <dgm:pt modelId="{576235B8-439B-4A5E-BE67-62E19CA922BE}">
      <dgm:prSet/>
      <dgm:spPr/>
      <dgm:t>
        <a:bodyPr/>
        <a:lstStyle/>
        <a:p>
          <a:pPr>
            <a:lnSpc>
              <a:spcPct val="100000"/>
            </a:lnSpc>
          </a:pPr>
          <a:r>
            <a:rPr lang="en-CA" b="1" dirty="0"/>
            <a:t>Function simplification</a:t>
          </a:r>
          <a:endParaRPr lang="en-US" b="1" dirty="0"/>
        </a:p>
      </dgm:t>
    </dgm:pt>
    <dgm:pt modelId="{2708B7D5-4CDA-4867-B8D4-CAB805474AF3}" type="parTrans" cxnId="{8E1E1674-1959-4CAC-8367-D9A7DC4BAD8B}">
      <dgm:prSet/>
      <dgm:spPr/>
      <dgm:t>
        <a:bodyPr/>
        <a:lstStyle/>
        <a:p>
          <a:endParaRPr lang="en-US"/>
        </a:p>
      </dgm:t>
    </dgm:pt>
    <dgm:pt modelId="{8A61E5AF-7A60-4376-88BC-7065C008A033}" type="sibTrans" cxnId="{8E1E1674-1959-4CAC-8367-D9A7DC4BAD8B}">
      <dgm:prSet/>
      <dgm:spPr/>
      <dgm:t>
        <a:bodyPr/>
        <a:lstStyle/>
        <a:p>
          <a:endParaRPr lang="en-US"/>
        </a:p>
      </dgm:t>
    </dgm:pt>
    <dgm:pt modelId="{5C744A1C-63BD-4ABF-8B77-39DD948F6815}">
      <dgm:prSet/>
      <dgm:spPr/>
      <dgm:t>
        <a:bodyPr/>
        <a:lstStyle/>
        <a:p>
          <a:pPr>
            <a:lnSpc>
              <a:spcPct val="100000"/>
            </a:lnSpc>
          </a:pPr>
          <a:r>
            <a:rPr lang="en-CA" b="1" dirty="0"/>
            <a:t>Final function simulation</a:t>
          </a:r>
          <a:endParaRPr lang="en-US" b="1" dirty="0"/>
        </a:p>
      </dgm:t>
    </dgm:pt>
    <dgm:pt modelId="{FCABDF35-3082-4B93-B295-FBC8ADE0C010}" type="parTrans" cxnId="{4B4F01A9-34FA-4994-AD58-666B9C7763F9}">
      <dgm:prSet/>
      <dgm:spPr/>
      <dgm:t>
        <a:bodyPr/>
        <a:lstStyle/>
        <a:p>
          <a:endParaRPr lang="en-US"/>
        </a:p>
      </dgm:t>
    </dgm:pt>
    <dgm:pt modelId="{FF2344A2-D6D8-47B2-835B-ECAEBDD37A36}" type="sibTrans" cxnId="{4B4F01A9-34FA-4994-AD58-666B9C7763F9}">
      <dgm:prSet/>
      <dgm:spPr/>
      <dgm:t>
        <a:bodyPr/>
        <a:lstStyle/>
        <a:p>
          <a:endParaRPr lang="en-US"/>
        </a:p>
      </dgm:t>
    </dgm:pt>
    <dgm:pt modelId="{C10D5908-99A4-4210-A78C-75C7AB2F289A}" type="pres">
      <dgm:prSet presAssocID="{D90C288C-B0FD-4AE9-8036-ED88E5CDB64D}" presName="root" presStyleCnt="0">
        <dgm:presLayoutVars>
          <dgm:dir/>
          <dgm:resizeHandles val="exact"/>
        </dgm:presLayoutVars>
      </dgm:prSet>
      <dgm:spPr/>
    </dgm:pt>
    <dgm:pt modelId="{54F78676-0744-444E-89C3-24C6413DC9C2}" type="pres">
      <dgm:prSet presAssocID="{0D5F7965-9817-4DD0-80A3-F531BE8CE445}" presName="compNode" presStyleCnt="0"/>
      <dgm:spPr/>
    </dgm:pt>
    <dgm:pt modelId="{42E223AC-E61B-4800-9DE2-8BC13288D080}" type="pres">
      <dgm:prSet presAssocID="{0D5F7965-9817-4DD0-80A3-F531BE8CE44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p and bucket"/>
        </a:ext>
      </dgm:extLst>
    </dgm:pt>
    <dgm:pt modelId="{8413BD21-8840-45B4-9989-541BFFF1DEE8}" type="pres">
      <dgm:prSet presAssocID="{0D5F7965-9817-4DD0-80A3-F531BE8CE445}" presName="spaceRect" presStyleCnt="0"/>
      <dgm:spPr/>
    </dgm:pt>
    <dgm:pt modelId="{C3EE6168-A714-41C4-B778-C5B0277CD03C}" type="pres">
      <dgm:prSet presAssocID="{0D5F7965-9817-4DD0-80A3-F531BE8CE445}" presName="textRect" presStyleLbl="revTx" presStyleIdx="0" presStyleCnt="6">
        <dgm:presLayoutVars>
          <dgm:chMax val="1"/>
          <dgm:chPref val="1"/>
        </dgm:presLayoutVars>
      </dgm:prSet>
      <dgm:spPr/>
    </dgm:pt>
    <dgm:pt modelId="{47D6A024-3F5C-49FD-BB6E-24A63D8A5FE8}" type="pres">
      <dgm:prSet presAssocID="{E27CCA92-0D19-4BA3-BEA5-DD1EBE2F00F1}" presName="sibTrans" presStyleCnt="0"/>
      <dgm:spPr/>
    </dgm:pt>
    <dgm:pt modelId="{972CCAD9-73EE-4C55-B844-52BA012A5953}" type="pres">
      <dgm:prSet presAssocID="{2C84E11C-46FF-4152-ADFC-4374F629A80B}" presName="compNode" presStyleCnt="0"/>
      <dgm:spPr/>
    </dgm:pt>
    <dgm:pt modelId="{3C354040-4AA0-4D52-816E-6CE3FC85DD2A}" type="pres">
      <dgm:prSet presAssocID="{2C84E11C-46FF-4152-ADFC-4374F629A80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B8FB9514-9AEF-43C6-A993-B456EEEA0D2E}" type="pres">
      <dgm:prSet presAssocID="{2C84E11C-46FF-4152-ADFC-4374F629A80B}" presName="spaceRect" presStyleCnt="0"/>
      <dgm:spPr/>
    </dgm:pt>
    <dgm:pt modelId="{85CD63FD-7F27-466B-9EB0-7E8BD3126A25}" type="pres">
      <dgm:prSet presAssocID="{2C84E11C-46FF-4152-ADFC-4374F629A80B}" presName="textRect" presStyleLbl="revTx" presStyleIdx="1" presStyleCnt="6">
        <dgm:presLayoutVars>
          <dgm:chMax val="1"/>
          <dgm:chPref val="1"/>
        </dgm:presLayoutVars>
      </dgm:prSet>
      <dgm:spPr/>
    </dgm:pt>
    <dgm:pt modelId="{7267FC3C-5F28-4143-BD9F-0E87DE973995}" type="pres">
      <dgm:prSet presAssocID="{93ECB56F-5A6D-43A4-8B71-350A3F6DD72D}" presName="sibTrans" presStyleCnt="0"/>
      <dgm:spPr/>
    </dgm:pt>
    <dgm:pt modelId="{5C1D5F3B-1F65-42CA-9DE4-08FDF54EC270}" type="pres">
      <dgm:prSet presAssocID="{DED05E23-66EE-4AE5-B2C5-15F4D9FD896F}" presName="compNode" presStyleCnt="0"/>
      <dgm:spPr/>
    </dgm:pt>
    <dgm:pt modelId="{CF58BBAC-9540-4B22-8AD8-C6F453E78E5E}" type="pres">
      <dgm:prSet presAssocID="{DED05E23-66EE-4AE5-B2C5-15F4D9FD896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9EC2E7CB-BBE3-4826-B6DD-62D68638DF8F}" type="pres">
      <dgm:prSet presAssocID="{DED05E23-66EE-4AE5-B2C5-15F4D9FD896F}" presName="spaceRect" presStyleCnt="0"/>
      <dgm:spPr/>
    </dgm:pt>
    <dgm:pt modelId="{D7DEE4D8-4D2D-4A99-9410-59FEAAD49774}" type="pres">
      <dgm:prSet presAssocID="{DED05E23-66EE-4AE5-B2C5-15F4D9FD896F}" presName="textRect" presStyleLbl="revTx" presStyleIdx="2" presStyleCnt="6">
        <dgm:presLayoutVars>
          <dgm:chMax val="1"/>
          <dgm:chPref val="1"/>
        </dgm:presLayoutVars>
      </dgm:prSet>
      <dgm:spPr/>
    </dgm:pt>
    <dgm:pt modelId="{CCE74A60-2D37-457F-8E19-57078ED33EEF}" type="pres">
      <dgm:prSet presAssocID="{CBEB0856-8923-4857-B8E1-4065D4767E02}" presName="sibTrans" presStyleCnt="0"/>
      <dgm:spPr/>
    </dgm:pt>
    <dgm:pt modelId="{5FDD69DA-320C-4DB5-86C9-C0D7B19A138E}" type="pres">
      <dgm:prSet presAssocID="{FE96F200-EB44-420C-B485-F6141CE14CA6}" presName="compNode" presStyleCnt="0"/>
      <dgm:spPr/>
    </dgm:pt>
    <dgm:pt modelId="{0C6EFDEC-9ADC-49F8-97C3-AA04B7B0446B}" type="pres">
      <dgm:prSet presAssocID="{FE96F200-EB44-420C-B485-F6141CE14CA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alculator"/>
        </a:ext>
      </dgm:extLst>
    </dgm:pt>
    <dgm:pt modelId="{6EBB7710-47A6-431B-8145-D547A4088819}" type="pres">
      <dgm:prSet presAssocID="{FE96F200-EB44-420C-B485-F6141CE14CA6}" presName="spaceRect" presStyleCnt="0"/>
      <dgm:spPr/>
    </dgm:pt>
    <dgm:pt modelId="{A455ED20-D772-4BF5-84E6-C797C3CFB8BF}" type="pres">
      <dgm:prSet presAssocID="{FE96F200-EB44-420C-B485-F6141CE14CA6}" presName="textRect" presStyleLbl="revTx" presStyleIdx="3" presStyleCnt="6">
        <dgm:presLayoutVars>
          <dgm:chMax val="1"/>
          <dgm:chPref val="1"/>
        </dgm:presLayoutVars>
      </dgm:prSet>
      <dgm:spPr/>
    </dgm:pt>
    <dgm:pt modelId="{755FEDA5-32CD-4F29-BB0F-76330A486F8B}" type="pres">
      <dgm:prSet presAssocID="{C8C7A99B-7935-48DE-9E66-66646F311F20}" presName="sibTrans" presStyleCnt="0"/>
      <dgm:spPr/>
    </dgm:pt>
    <dgm:pt modelId="{9CA9C5CF-BD74-434C-85E6-BFB6183C9D7E}" type="pres">
      <dgm:prSet presAssocID="{576235B8-439B-4A5E-BE67-62E19CA922BE}" presName="compNode" presStyleCnt="0"/>
      <dgm:spPr/>
    </dgm:pt>
    <dgm:pt modelId="{4C867FF8-38E6-4A68-BCE8-C883A2B30EBC}" type="pres">
      <dgm:prSet presAssocID="{576235B8-439B-4A5E-BE67-62E19CA922B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cument"/>
        </a:ext>
      </dgm:extLst>
    </dgm:pt>
    <dgm:pt modelId="{D51D3DEE-EE70-4416-9D7A-812C26F97FBA}" type="pres">
      <dgm:prSet presAssocID="{576235B8-439B-4A5E-BE67-62E19CA922BE}" presName="spaceRect" presStyleCnt="0"/>
      <dgm:spPr/>
    </dgm:pt>
    <dgm:pt modelId="{63BFE968-53BB-45D5-8223-D9691084CF78}" type="pres">
      <dgm:prSet presAssocID="{576235B8-439B-4A5E-BE67-62E19CA922BE}" presName="textRect" presStyleLbl="revTx" presStyleIdx="4" presStyleCnt="6">
        <dgm:presLayoutVars>
          <dgm:chMax val="1"/>
          <dgm:chPref val="1"/>
        </dgm:presLayoutVars>
      </dgm:prSet>
      <dgm:spPr/>
    </dgm:pt>
    <dgm:pt modelId="{F9917DC8-D2E6-41A7-83A4-0CED2968CEB7}" type="pres">
      <dgm:prSet presAssocID="{8A61E5AF-7A60-4376-88BC-7065C008A033}" presName="sibTrans" presStyleCnt="0"/>
      <dgm:spPr/>
    </dgm:pt>
    <dgm:pt modelId="{EE8564C0-0363-4DE4-A82D-36F4160DD983}" type="pres">
      <dgm:prSet presAssocID="{5C744A1C-63BD-4ABF-8B77-39DD948F6815}" presName="compNode" presStyleCnt="0"/>
      <dgm:spPr/>
    </dgm:pt>
    <dgm:pt modelId="{870DF2FC-6917-4AA0-92A0-1C41E26E9A25}" type="pres">
      <dgm:prSet presAssocID="{5C744A1C-63BD-4ABF-8B77-39DD948F681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heckmark"/>
        </a:ext>
      </dgm:extLst>
    </dgm:pt>
    <dgm:pt modelId="{2ECC99CC-7CB0-46B8-9626-EF66C1E9A359}" type="pres">
      <dgm:prSet presAssocID="{5C744A1C-63BD-4ABF-8B77-39DD948F6815}" presName="spaceRect" presStyleCnt="0"/>
      <dgm:spPr/>
    </dgm:pt>
    <dgm:pt modelId="{105DA117-CD26-4EE7-9615-BE5FF4CE3AC4}" type="pres">
      <dgm:prSet presAssocID="{5C744A1C-63BD-4ABF-8B77-39DD948F6815}" presName="textRect" presStyleLbl="revTx" presStyleIdx="5" presStyleCnt="6">
        <dgm:presLayoutVars>
          <dgm:chMax val="1"/>
          <dgm:chPref val="1"/>
        </dgm:presLayoutVars>
      </dgm:prSet>
      <dgm:spPr/>
    </dgm:pt>
  </dgm:ptLst>
  <dgm:cxnLst>
    <dgm:cxn modelId="{148E8714-4C82-4E05-89E8-983347A75B10}" srcId="{D90C288C-B0FD-4AE9-8036-ED88E5CDB64D}" destId="{2C84E11C-46FF-4152-ADFC-4374F629A80B}" srcOrd="1" destOrd="0" parTransId="{634B0196-8C5F-4A80-858D-63A4DC4D5F9A}" sibTransId="{93ECB56F-5A6D-43A4-8B71-350A3F6DD72D}"/>
    <dgm:cxn modelId="{21417D1D-6CFE-423E-970D-635DDF914199}" type="presOf" srcId="{DED05E23-66EE-4AE5-B2C5-15F4D9FD896F}" destId="{D7DEE4D8-4D2D-4A99-9410-59FEAAD49774}" srcOrd="0" destOrd="0" presId="urn:microsoft.com/office/officeart/2018/2/layout/IconLabelList"/>
    <dgm:cxn modelId="{48CF2E25-62A4-4E09-9999-FAC90A70F23B}" type="presOf" srcId="{0D5F7965-9817-4DD0-80A3-F531BE8CE445}" destId="{C3EE6168-A714-41C4-B778-C5B0277CD03C}" srcOrd="0" destOrd="0" presId="urn:microsoft.com/office/officeart/2018/2/layout/IconLabelList"/>
    <dgm:cxn modelId="{D63E5631-D830-4C39-A741-0B96331F4F81}" srcId="{D90C288C-B0FD-4AE9-8036-ED88E5CDB64D}" destId="{FE96F200-EB44-420C-B485-F6141CE14CA6}" srcOrd="3" destOrd="0" parTransId="{2B2C56CD-617D-453F-A3B9-C8C784C7A4B8}" sibTransId="{C8C7A99B-7935-48DE-9E66-66646F311F20}"/>
    <dgm:cxn modelId="{2EF7C74D-6E35-44C6-B1A0-5C2E9DFBDFA1}" type="presOf" srcId="{576235B8-439B-4A5E-BE67-62E19CA922BE}" destId="{63BFE968-53BB-45D5-8223-D9691084CF78}" srcOrd="0" destOrd="0" presId="urn:microsoft.com/office/officeart/2018/2/layout/IconLabelList"/>
    <dgm:cxn modelId="{3CFFE751-E883-4475-858C-AEBE745EE875}" type="presOf" srcId="{FE96F200-EB44-420C-B485-F6141CE14CA6}" destId="{A455ED20-D772-4BF5-84E6-C797C3CFB8BF}" srcOrd="0" destOrd="0" presId="urn:microsoft.com/office/officeart/2018/2/layout/IconLabelList"/>
    <dgm:cxn modelId="{8E1E1674-1959-4CAC-8367-D9A7DC4BAD8B}" srcId="{D90C288C-B0FD-4AE9-8036-ED88E5CDB64D}" destId="{576235B8-439B-4A5E-BE67-62E19CA922BE}" srcOrd="4" destOrd="0" parTransId="{2708B7D5-4CDA-4867-B8D4-CAB805474AF3}" sibTransId="{8A61E5AF-7A60-4376-88BC-7065C008A033}"/>
    <dgm:cxn modelId="{DDD5148F-6EE6-46B6-9058-6F062CDEC482}" srcId="{D90C288C-B0FD-4AE9-8036-ED88E5CDB64D}" destId="{0D5F7965-9817-4DD0-80A3-F531BE8CE445}" srcOrd="0" destOrd="0" parTransId="{57592BC9-30BC-4034-B174-AB312CCBD27C}" sibTransId="{E27CCA92-0D19-4BA3-BEA5-DD1EBE2F00F1}"/>
    <dgm:cxn modelId="{25B1699B-BC0F-4358-8B13-87E5B9A9F087}" type="presOf" srcId="{2C84E11C-46FF-4152-ADFC-4374F629A80B}" destId="{85CD63FD-7F27-466B-9EB0-7E8BD3126A25}" srcOrd="0" destOrd="0" presId="urn:microsoft.com/office/officeart/2018/2/layout/IconLabelList"/>
    <dgm:cxn modelId="{709E909B-309D-40CF-AF25-5400F3D402C3}" type="presOf" srcId="{D90C288C-B0FD-4AE9-8036-ED88E5CDB64D}" destId="{C10D5908-99A4-4210-A78C-75C7AB2F289A}" srcOrd="0" destOrd="0" presId="urn:microsoft.com/office/officeart/2018/2/layout/IconLabelList"/>
    <dgm:cxn modelId="{5E6A11A7-082B-4F6F-B444-A9EFAE4102B3}" srcId="{D90C288C-B0FD-4AE9-8036-ED88E5CDB64D}" destId="{DED05E23-66EE-4AE5-B2C5-15F4D9FD896F}" srcOrd="2" destOrd="0" parTransId="{BB7022CC-EEF8-4345-8C98-91F2AE3D1910}" sibTransId="{CBEB0856-8923-4857-B8E1-4065D4767E02}"/>
    <dgm:cxn modelId="{4B4F01A9-34FA-4994-AD58-666B9C7763F9}" srcId="{D90C288C-B0FD-4AE9-8036-ED88E5CDB64D}" destId="{5C744A1C-63BD-4ABF-8B77-39DD948F6815}" srcOrd="5" destOrd="0" parTransId="{FCABDF35-3082-4B93-B295-FBC8ADE0C010}" sibTransId="{FF2344A2-D6D8-47B2-835B-ECAEBDD37A36}"/>
    <dgm:cxn modelId="{B6ADCBE4-FD7F-4574-BAB6-ED5649DB95F5}" type="presOf" srcId="{5C744A1C-63BD-4ABF-8B77-39DD948F6815}" destId="{105DA117-CD26-4EE7-9615-BE5FF4CE3AC4}" srcOrd="0" destOrd="0" presId="urn:microsoft.com/office/officeart/2018/2/layout/IconLabelList"/>
    <dgm:cxn modelId="{C3918833-2510-4638-9999-075DBB28555C}" type="presParOf" srcId="{C10D5908-99A4-4210-A78C-75C7AB2F289A}" destId="{54F78676-0744-444E-89C3-24C6413DC9C2}" srcOrd="0" destOrd="0" presId="urn:microsoft.com/office/officeart/2018/2/layout/IconLabelList"/>
    <dgm:cxn modelId="{65C0890F-CB8E-4AE1-BFDF-56A5E332DCD4}" type="presParOf" srcId="{54F78676-0744-444E-89C3-24C6413DC9C2}" destId="{42E223AC-E61B-4800-9DE2-8BC13288D080}" srcOrd="0" destOrd="0" presId="urn:microsoft.com/office/officeart/2018/2/layout/IconLabelList"/>
    <dgm:cxn modelId="{CE2E53D6-2EF5-4F64-A569-9A910E9D0B29}" type="presParOf" srcId="{54F78676-0744-444E-89C3-24C6413DC9C2}" destId="{8413BD21-8840-45B4-9989-541BFFF1DEE8}" srcOrd="1" destOrd="0" presId="urn:microsoft.com/office/officeart/2018/2/layout/IconLabelList"/>
    <dgm:cxn modelId="{308D6C4D-D2A3-4C88-B0B2-600C59A1323A}" type="presParOf" srcId="{54F78676-0744-444E-89C3-24C6413DC9C2}" destId="{C3EE6168-A714-41C4-B778-C5B0277CD03C}" srcOrd="2" destOrd="0" presId="urn:microsoft.com/office/officeart/2018/2/layout/IconLabelList"/>
    <dgm:cxn modelId="{71081994-50FC-459F-8D3C-52C41B03F8B7}" type="presParOf" srcId="{C10D5908-99A4-4210-A78C-75C7AB2F289A}" destId="{47D6A024-3F5C-49FD-BB6E-24A63D8A5FE8}" srcOrd="1" destOrd="0" presId="urn:microsoft.com/office/officeart/2018/2/layout/IconLabelList"/>
    <dgm:cxn modelId="{17C966ED-3981-46DC-B660-DF1B9A7D7C57}" type="presParOf" srcId="{C10D5908-99A4-4210-A78C-75C7AB2F289A}" destId="{972CCAD9-73EE-4C55-B844-52BA012A5953}" srcOrd="2" destOrd="0" presId="urn:microsoft.com/office/officeart/2018/2/layout/IconLabelList"/>
    <dgm:cxn modelId="{A2F870A7-7187-43FE-B106-BE4E4AA85F38}" type="presParOf" srcId="{972CCAD9-73EE-4C55-B844-52BA012A5953}" destId="{3C354040-4AA0-4D52-816E-6CE3FC85DD2A}" srcOrd="0" destOrd="0" presId="urn:microsoft.com/office/officeart/2018/2/layout/IconLabelList"/>
    <dgm:cxn modelId="{C6E70D46-9ADD-4321-85F2-26D91C7DD173}" type="presParOf" srcId="{972CCAD9-73EE-4C55-B844-52BA012A5953}" destId="{B8FB9514-9AEF-43C6-A993-B456EEEA0D2E}" srcOrd="1" destOrd="0" presId="urn:microsoft.com/office/officeart/2018/2/layout/IconLabelList"/>
    <dgm:cxn modelId="{C4A8324E-4A68-47AF-934E-ADF82308DB73}" type="presParOf" srcId="{972CCAD9-73EE-4C55-B844-52BA012A5953}" destId="{85CD63FD-7F27-466B-9EB0-7E8BD3126A25}" srcOrd="2" destOrd="0" presId="urn:microsoft.com/office/officeart/2018/2/layout/IconLabelList"/>
    <dgm:cxn modelId="{B3D0BBEB-2655-4057-8C75-86076AC5E5DF}" type="presParOf" srcId="{C10D5908-99A4-4210-A78C-75C7AB2F289A}" destId="{7267FC3C-5F28-4143-BD9F-0E87DE973995}" srcOrd="3" destOrd="0" presId="urn:microsoft.com/office/officeart/2018/2/layout/IconLabelList"/>
    <dgm:cxn modelId="{12075F16-0C05-4C06-AF42-B2EA4D7B7FD7}" type="presParOf" srcId="{C10D5908-99A4-4210-A78C-75C7AB2F289A}" destId="{5C1D5F3B-1F65-42CA-9DE4-08FDF54EC270}" srcOrd="4" destOrd="0" presId="urn:microsoft.com/office/officeart/2018/2/layout/IconLabelList"/>
    <dgm:cxn modelId="{A243B104-72D5-44BF-AD69-C6F9136CABB3}" type="presParOf" srcId="{5C1D5F3B-1F65-42CA-9DE4-08FDF54EC270}" destId="{CF58BBAC-9540-4B22-8AD8-C6F453E78E5E}" srcOrd="0" destOrd="0" presId="urn:microsoft.com/office/officeart/2018/2/layout/IconLabelList"/>
    <dgm:cxn modelId="{0C6DB7B3-597C-4AD4-9B7E-7DDB7773E915}" type="presParOf" srcId="{5C1D5F3B-1F65-42CA-9DE4-08FDF54EC270}" destId="{9EC2E7CB-BBE3-4826-B6DD-62D68638DF8F}" srcOrd="1" destOrd="0" presId="urn:microsoft.com/office/officeart/2018/2/layout/IconLabelList"/>
    <dgm:cxn modelId="{55FAC089-044A-4E58-A747-6291181FFA2B}" type="presParOf" srcId="{5C1D5F3B-1F65-42CA-9DE4-08FDF54EC270}" destId="{D7DEE4D8-4D2D-4A99-9410-59FEAAD49774}" srcOrd="2" destOrd="0" presId="urn:microsoft.com/office/officeart/2018/2/layout/IconLabelList"/>
    <dgm:cxn modelId="{7E221E59-2ECA-46B7-BE6A-CC23853FAEA7}" type="presParOf" srcId="{C10D5908-99A4-4210-A78C-75C7AB2F289A}" destId="{CCE74A60-2D37-457F-8E19-57078ED33EEF}" srcOrd="5" destOrd="0" presId="urn:microsoft.com/office/officeart/2018/2/layout/IconLabelList"/>
    <dgm:cxn modelId="{EE36A012-EE89-4A17-853E-BC58BF74644B}" type="presParOf" srcId="{C10D5908-99A4-4210-A78C-75C7AB2F289A}" destId="{5FDD69DA-320C-4DB5-86C9-C0D7B19A138E}" srcOrd="6" destOrd="0" presId="urn:microsoft.com/office/officeart/2018/2/layout/IconLabelList"/>
    <dgm:cxn modelId="{9F004E70-FF7D-4FFE-9441-F6162B324E98}" type="presParOf" srcId="{5FDD69DA-320C-4DB5-86C9-C0D7B19A138E}" destId="{0C6EFDEC-9ADC-49F8-97C3-AA04B7B0446B}" srcOrd="0" destOrd="0" presId="urn:microsoft.com/office/officeart/2018/2/layout/IconLabelList"/>
    <dgm:cxn modelId="{6989D6BA-C1E6-4DC9-AAFF-F719B9B1D9D7}" type="presParOf" srcId="{5FDD69DA-320C-4DB5-86C9-C0D7B19A138E}" destId="{6EBB7710-47A6-431B-8145-D547A4088819}" srcOrd="1" destOrd="0" presId="urn:microsoft.com/office/officeart/2018/2/layout/IconLabelList"/>
    <dgm:cxn modelId="{BC4E9D76-80FA-4F49-A38C-35484C0466FF}" type="presParOf" srcId="{5FDD69DA-320C-4DB5-86C9-C0D7B19A138E}" destId="{A455ED20-D772-4BF5-84E6-C797C3CFB8BF}" srcOrd="2" destOrd="0" presId="urn:microsoft.com/office/officeart/2018/2/layout/IconLabelList"/>
    <dgm:cxn modelId="{DE037614-7ACF-47F2-83F9-60EDD2B71CE8}" type="presParOf" srcId="{C10D5908-99A4-4210-A78C-75C7AB2F289A}" destId="{755FEDA5-32CD-4F29-BB0F-76330A486F8B}" srcOrd="7" destOrd="0" presId="urn:microsoft.com/office/officeart/2018/2/layout/IconLabelList"/>
    <dgm:cxn modelId="{BC5FE0AF-802E-4098-9789-10BCF388C299}" type="presParOf" srcId="{C10D5908-99A4-4210-A78C-75C7AB2F289A}" destId="{9CA9C5CF-BD74-434C-85E6-BFB6183C9D7E}" srcOrd="8" destOrd="0" presId="urn:microsoft.com/office/officeart/2018/2/layout/IconLabelList"/>
    <dgm:cxn modelId="{9215BABA-80AB-459E-88F0-7169EE481CF8}" type="presParOf" srcId="{9CA9C5CF-BD74-434C-85E6-BFB6183C9D7E}" destId="{4C867FF8-38E6-4A68-BCE8-C883A2B30EBC}" srcOrd="0" destOrd="0" presId="urn:microsoft.com/office/officeart/2018/2/layout/IconLabelList"/>
    <dgm:cxn modelId="{C1103036-2EB3-4AFD-828B-BBE2C741BF8D}" type="presParOf" srcId="{9CA9C5CF-BD74-434C-85E6-BFB6183C9D7E}" destId="{D51D3DEE-EE70-4416-9D7A-812C26F97FBA}" srcOrd="1" destOrd="0" presId="urn:microsoft.com/office/officeart/2018/2/layout/IconLabelList"/>
    <dgm:cxn modelId="{0D970B95-1DD7-4BF7-8F37-F4599B50F0A7}" type="presParOf" srcId="{9CA9C5CF-BD74-434C-85E6-BFB6183C9D7E}" destId="{63BFE968-53BB-45D5-8223-D9691084CF78}" srcOrd="2" destOrd="0" presId="urn:microsoft.com/office/officeart/2018/2/layout/IconLabelList"/>
    <dgm:cxn modelId="{E801516D-C3E6-4592-8A98-44BE75680D06}" type="presParOf" srcId="{C10D5908-99A4-4210-A78C-75C7AB2F289A}" destId="{F9917DC8-D2E6-41A7-83A4-0CED2968CEB7}" srcOrd="9" destOrd="0" presId="urn:microsoft.com/office/officeart/2018/2/layout/IconLabelList"/>
    <dgm:cxn modelId="{FA8BD2CF-028E-4432-B163-A7759AF68682}" type="presParOf" srcId="{C10D5908-99A4-4210-A78C-75C7AB2F289A}" destId="{EE8564C0-0363-4DE4-A82D-36F4160DD983}" srcOrd="10" destOrd="0" presId="urn:microsoft.com/office/officeart/2018/2/layout/IconLabelList"/>
    <dgm:cxn modelId="{27975DB7-8A1D-4827-8CC1-E619ECDCF6B6}" type="presParOf" srcId="{EE8564C0-0363-4DE4-A82D-36F4160DD983}" destId="{870DF2FC-6917-4AA0-92A0-1C41E26E9A25}" srcOrd="0" destOrd="0" presId="urn:microsoft.com/office/officeart/2018/2/layout/IconLabelList"/>
    <dgm:cxn modelId="{1CB71A1F-EC8F-47D6-88D0-31A295FE0D3F}" type="presParOf" srcId="{EE8564C0-0363-4DE4-A82D-36F4160DD983}" destId="{2ECC99CC-7CB0-46B8-9626-EF66C1E9A359}" srcOrd="1" destOrd="0" presId="urn:microsoft.com/office/officeart/2018/2/layout/IconLabelList"/>
    <dgm:cxn modelId="{8FD26E82-A55F-4098-BFCC-BEAE374794C1}" type="presParOf" srcId="{EE8564C0-0363-4DE4-A82D-36F4160DD983}" destId="{105DA117-CD26-4EE7-9615-BE5FF4CE3AC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53560C-9D2D-4EF3-A6A2-22BA13BCBD8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DB45C17-7B24-4591-9175-AE6DAA20FDFE}">
      <dgm:prSet/>
      <dgm:spPr/>
      <dgm:t>
        <a:bodyPr/>
        <a:lstStyle/>
        <a:p>
          <a:r>
            <a:rPr lang="en-CA" b="1" dirty="0"/>
            <a:t>Heatmap:</a:t>
          </a:r>
          <a:endParaRPr lang="en-US" b="1" dirty="0"/>
        </a:p>
      </dgm:t>
    </dgm:pt>
    <dgm:pt modelId="{0E2A3D7F-1F95-44EA-92C3-C23FF3273B98}" type="parTrans" cxnId="{C47077BD-FE26-406E-ADC8-0001060359BD}">
      <dgm:prSet/>
      <dgm:spPr/>
      <dgm:t>
        <a:bodyPr/>
        <a:lstStyle/>
        <a:p>
          <a:endParaRPr lang="en-US"/>
        </a:p>
      </dgm:t>
    </dgm:pt>
    <dgm:pt modelId="{BCD3F838-108B-4699-8496-9DC738851647}" type="sibTrans" cxnId="{C47077BD-FE26-406E-ADC8-0001060359BD}">
      <dgm:prSet/>
      <dgm:spPr/>
      <dgm:t>
        <a:bodyPr/>
        <a:lstStyle/>
        <a:p>
          <a:endParaRPr lang="en-US"/>
        </a:p>
      </dgm:t>
    </dgm:pt>
    <dgm:pt modelId="{562DE119-68C5-47BD-8B51-F00737448F16}">
      <dgm:prSet/>
      <dgm:spPr/>
      <dgm:t>
        <a:bodyPr/>
        <a:lstStyle/>
        <a:p>
          <a:r>
            <a:rPr lang="en-CA" b="1" dirty="0"/>
            <a:t>Advantage</a:t>
          </a:r>
          <a:endParaRPr lang="en-US" b="1" dirty="0"/>
        </a:p>
      </dgm:t>
    </dgm:pt>
    <dgm:pt modelId="{175F19E6-E415-4444-AF99-4707E62686BB}" type="parTrans" cxnId="{1B4CB05B-7653-405B-B0E9-61BFFAC490E5}">
      <dgm:prSet/>
      <dgm:spPr/>
      <dgm:t>
        <a:bodyPr/>
        <a:lstStyle/>
        <a:p>
          <a:endParaRPr lang="en-US"/>
        </a:p>
      </dgm:t>
    </dgm:pt>
    <dgm:pt modelId="{A78201A9-DC6C-4401-9FB7-6EF22ED4024A}" type="sibTrans" cxnId="{1B4CB05B-7653-405B-B0E9-61BFFAC490E5}">
      <dgm:prSet/>
      <dgm:spPr/>
      <dgm:t>
        <a:bodyPr/>
        <a:lstStyle/>
        <a:p>
          <a:endParaRPr lang="en-US"/>
        </a:p>
      </dgm:t>
    </dgm:pt>
    <dgm:pt modelId="{AB6E2B34-C4A6-4855-AE15-A624098ADF4E}">
      <dgm:prSet/>
      <dgm:spPr/>
      <dgm:t>
        <a:bodyPr/>
        <a:lstStyle/>
        <a:p>
          <a:r>
            <a:rPr lang="en-CA" dirty="0"/>
            <a:t>1.includes all the possibilities, results more inclusive and reliable</a:t>
          </a:r>
          <a:endParaRPr lang="en-US" dirty="0"/>
        </a:p>
      </dgm:t>
    </dgm:pt>
    <dgm:pt modelId="{B50149D2-AC07-4588-906D-383354E59557}" type="parTrans" cxnId="{B8314734-65F0-40BA-8C64-006D50038FE7}">
      <dgm:prSet/>
      <dgm:spPr/>
      <dgm:t>
        <a:bodyPr/>
        <a:lstStyle/>
        <a:p>
          <a:endParaRPr lang="en-US"/>
        </a:p>
      </dgm:t>
    </dgm:pt>
    <dgm:pt modelId="{45BC2CAE-8801-44B9-8682-DA0730D5EF4B}" type="sibTrans" cxnId="{B8314734-65F0-40BA-8C64-006D50038FE7}">
      <dgm:prSet/>
      <dgm:spPr/>
      <dgm:t>
        <a:bodyPr/>
        <a:lstStyle/>
        <a:p>
          <a:endParaRPr lang="en-US"/>
        </a:p>
      </dgm:t>
    </dgm:pt>
    <dgm:pt modelId="{B440C75D-8EE8-4FAC-ACD0-34392AB3B312}">
      <dgm:prSet/>
      <dgm:spPr/>
      <dgm:t>
        <a:bodyPr/>
        <a:lstStyle/>
        <a:p>
          <a:r>
            <a:rPr lang="en-CA" dirty="0"/>
            <a:t>2.very understandable, find the optimal solution using brute force algorithm.</a:t>
          </a:r>
          <a:endParaRPr lang="en-US" dirty="0"/>
        </a:p>
      </dgm:t>
    </dgm:pt>
    <dgm:pt modelId="{0F76B0C9-79CB-4DFA-9858-8E33DB57021E}" type="parTrans" cxnId="{E8DEDC7E-1C48-43FA-AA62-C8539F11088E}">
      <dgm:prSet/>
      <dgm:spPr/>
      <dgm:t>
        <a:bodyPr/>
        <a:lstStyle/>
        <a:p>
          <a:endParaRPr lang="en-US"/>
        </a:p>
      </dgm:t>
    </dgm:pt>
    <dgm:pt modelId="{E00D09E0-F7E7-4CEC-B3C6-31E5A1E72D49}" type="sibTrans" cxnId="{E8DEDC7E-1C48-43FA-AA62-C8539F11088E}">
      <dgm:prSet/>
      <dgm:spPr/>
      <dgm:t>
        <a:bodyPr/>
        <a:lstStyle/>
        <a:p>
          <a:endParaRPr lang="en-US"/>
        </a:p>
      </dgm:t>
    </dgm:pt>
    <dgm:pt modelId="{2130BB1A-F731-4DCF-A78D-8B8B86FDAED4}">
      <dgm:prSet/>
      <dgm:spPr/>
      <dgm:t>
        <a:bodyPr/>
        <a:lstStyle/>
        <a:p>
          <a:r>
            <a:rPr lang="en-CA" b="1" dirty="0"/>
            <a:t>Disadvantage</a:t>
          </a:r>
          <a:endParaRPr lang="en-US" b="1" dirty="0"/>
        </a:p>
      </dgm:t>
    </dgm:pt>
    <dgm:pt modelId="{896A3C0A-2208-4AB7-B2E9-BBDF4D9B1E40}" type="parTrans" cxnId="{F57AF36E-2DBA-4C15-A9DB-98A869935490}">
      <dgm:prSet/>
      <dgm:spPr/>
      <dgm:t>
        <a:bodyPr/>
        <a:lstStyle/>
        <a:p>
          <a:endParaRPr lang="en-US"/>
        </a:p>
      </dgm:t>
    </dgm:pt>
    <dgm:pt modelId="{892B70B2-0807-4610-9B55-EE92F481D4B0}" type="sibTrans" cxnId="{F57AF36E-2DBA-4C15-A9DB-98A869935490}">
      <dgm:prSet/>
      <dgm:spPr/>
      <dgm:t>
        <a:bodyPr/>
        <a:lstStyle/>
        <a:p>
          <a:endParaRPr lang="en-US"/>
        </a:p>
      </dgm:t>
    </dgm:pt>
    <dgm:pt modelId="{21F25F4B-711E-4DE7-B488-D174459DC057}">
      <dgm:prSet/>
      <dgm:spPr/>
      <dgm:t>
        <a:bodyPr/>
        <a:lstStyle/>
        <a:p>
          <a:r>
            <a:rPr lang="en-CA" dirty="0"/>
            <a:t>1.very computationally expensive, took 11 hours to run for a single iteration. (complexity of O(n^3))</a:t>
          </a:r>
          <a:endParaRPr lang="en-US" dirty="0"/>
        </a:p>
      </dgm:t>
    </dgm:pt>
    <dgm:pt modelId="{6F43AC0E-4940-4433-BB6F-1126CA005487}" type="parTrans" cxnId="{685AB90F-AE9B-4115-9732-BF7DF931D366}">
      <dgm:prSet/>
      <dgm:spPr/>
      <dgm:t>
        <a:bodyPr/>
        <a:lstStyle/>
        <a:p>
          <a:endParaRPr lang="en-US"/>
        </a:p>
      </dgm:t>
    </dgm:pt>
    <dgm:pt modelId="{0521AD57-1C4C-4194-A3E2-77E4C4D0FC27}" type="sibTrans" cxnId="{685AB90F-AE9B-4115-9732-BF7DF931D366}">
      <dgm:prSet/>
      <dgm:spPr/>
      <dgm:t>
        <a:bodyPr/>
        <a:lstStyle/>
        <a:p>
          <a:endParaRPr lang="en-US"/>
        </a:p>
      </dgm:t>
    </dgm:pt>
    <dgm:pt modelId="{52D12B61-699F-4D47-8CA2-32B2E8E4D97F}">
      <dgm:prSet/>
      <dgm:spPr/>
      <dgm:t>
        <a:bodyPr/>
        <a:lstStyle/>
        <a:p>
          <a:r>
            <a:rPr lang="en-CA"/>
            <a:t>2.difficult to identify useful part of the heatmap as we only look into the high-yield harvest scheme, represented by the yellow area in the heatmap.</a:t>
          </a:r>
          <a:endParaRPr lang="en-US"/>
        </a:p>
      </dgm:t>
    </dgm:pt>
    <dgm:pt modelId="{A0E52130-0ABD-4149-BAB9-443CD10D04AE}" type="parTrans" cxnId="{C5117B75-18C3-4B01-9527-18D382466A14}">
      <dgm:prSet/>
      <dgm:spPr/>
      <dgm:t>
        <a:bodyPr/>
        <a:lstStyle/>
        <a:p>
          <a:endParaRPr lang="en-US"/>
        </a:p>
      </dgm:t>
    </dgm:pt>
    <dgm:pt modelId="{8FF9445D-6F38-4046-94F6-0DDBF377EA89}" type="sibTrans" cxnId="{C5117B75-18C3-4B01-9527-18D382466A14}">
      <dgm:prSet/>
      <dgm:spPr/>
      <dgm:t>
        <a:bodyPr/>
        <a:lstStyle/>
        <a:p>
          <a:endParaRPr lang="en-US"/>
        </a:p>
      </dgm:t>
    </dgm:pt>
    <dgm:pt modelId="{30AA70A3-C097-4923-90D5-CD954F9BCA48}">
      <dgm:prSet/>
      <dgm:spPr/>
      <dgm:t>
        <a:bodyPr/>
        <a:lstStyle/>
        <a:p>
          <a:r>
            <a:rPr lang="en-CA" b="1" dirty="0"/>
            <a:t>Monte Carlo:</a:t>
          </a:r>
          <a:endParaRPr lang="en-US" b="1" dirty="0"/>
        </a:p>
      </dgm:t>
    </dgm:pt>
    <dgm:pt modelId="{8CD6D1EF-9D2E-44BE-B4AE-0D2F6B2D8520}" type="parTrans" cxnId="{B152D341-050B-4B70-9916-B2247EB1D0D0}">
      <dgm:prSet/>
      <dgm:spPr/>
      <dgm:t>
        <a:bodyPr/>
        <a:lstStyle/>
        <a:p>
          <a:endParaRPr lang="en-US"/>
        </a:p>
      </dgm:t>
    </dgm:pt>
    <dgm:pt modelId="{8E76BD6C-BC2A-4BDF-AFE2-259AE3A16F86}" type="sibTrans" cxnId="{B152D341-050B-4B70-9916-B2247EB1D0D0}">
      <dgm:prSet/>
      <dgm:spPr/>
      <dgm:t>
        <a:bodyPr/>
        <a:lstStyle/>
        <a:p>
          <a:endParaRPr lang="en-US"/>
        </a:p>
      </dgm:t>
    </dgm:pt>
    <dgm:pt modelId="{866D1D08-29B3-4A63-B658-0BAC4208E030}">
      <dgm:prSet/>
      <dgm:spPr/>
      <dgm:t>
        <a:bodyPr/>
        <a:lstStyle/>
        <a:p>
          <a:r>
            <a:rPr lang="en-CA" b="1" dirty="0"/>
            <a:t>Advantage</a:t>
          </a:r>
          <a:endParaRPr lang="en-US" b="1" dirty="0"/>
        </a:p>
      </dgm:t>
    </dgm:pt>
    <dgm:pt modelId="{F9D327CE-9668-443B-933E-18118B689B43}" type="parTrans" cxnId="{B89E3224-C72C-4F95-B370-ABAEE750FA7C}">
      <dgm:prSet/>
      <dgm:spPr/>
      <dgm:t>
        <a:bodyPr/>
        <a:lstStyle/>
        <a:p>
          <a:endParaRPr lang="en-US"/>
        </a:p>
      </dgm:t>
    </dgm:pt>
    <dgm:pt modelId="{E83B840B-0EBB-4086-9682-CA9B52C17CE7}" type="sibTrans" cxnId="{B89E3224-C72C-4F95-B370-ABAEE750FA7C}">
      <dgm:prSet/>
      <dgm:spPr/>
      <dgm:t>
        <a:bodyPr/>
        <a:lstStyle/>
        <a:p>
          <a:endParaRPr lang="en-US"/>
        </a:p>
      </dgm:t>
    </dgm:pt>
    <dgm:pt modelId="{4D0718E9-1235-44DC-A3C2-B24AE6AB1A10}">
      <dgm:prSet/>
      <dgm:spPr/>
      <dgm:t>
        <a:bodyPr/>
        <a:lstStyle/>
        <a:p>
          <a:r>
            <a:rPr lang="en-CA" dirty="0"/>
            <a:t>1. much less computationally-expensive, took 15s for generating solution dataset</a:t>
          </a:r>
          <a:endParaRPr lang="en-US" dirty="0"/>
        </a:p>
      </dgm:t>
    </dgm:pt>
    <dgm:pt modelId="{AF63C5D3-A5A0-4C56-9B1D-08CFF526B9DE}" type="parTrans" cxnId="{802A7044-70CB-4289-8C5F-2751D1AD9ADB}">
      <dgm:prSet/>
      <dgm:spPr/>
      <dgm:t>
        <a:bodyPr/>
        <a:lstStyle/>
        <a:p>
          <a:endParaRPr lang="en-US"/>
        </a:p>
      </dgm:t>
    </dgm:pt>
    <dgm:pt modelId="{3C7C18EB-9A3A-4998-A8CD-9D70B39588A4}" type="sibTrans" cxnId="{802A7044-70CB-4289-8C5F-2751D1AD9ADB}">
      <dgm:prSet/>
      <dgm:spPr/>
      <dgm:t>
        <a:bodyPr/>
        <a:lstStyle/>
        <a:p>
          <a:endParaRPr lang="en-US"/>
        </a:p>
      </dgm:t>
    </dgm:pt>
    <dgm:pt modelId="{5A7EE423-DF30-4E32-8D8F-1218878AF4B6}">
      <dgm:prSet/>
      <dgm:spPr/>
      <dgm:t>
        <a:bodyPr/>
        <a:lstStyle/>
        <a:p>
          <a:r>
            <a:rPr lang="en-CA"/>
            <a:t>2. can adjust probability distribution for each factor. (e.g. generate density with a distribution of 0.5-3 g/L (20%), 3 - 6g/L (60%), 6-10 g/L(20%))</a:t>
          </a:r>
          <a:endParaRPr lang="en-US"/>
        </a:p>
      </dgm:t>
    </dgm:pt>
    <dgm:pt modelId="{DCBF8B71-9E89-44CF-9FAC-F05D98E4E540}" type="parTrans" cxnId="{1ABC14E1-6F24-474B-B4A6-650189B911C0}">
      <dgm:prSet/>
      <dgm:spPr/>
      <dgm:t>
        <a:bodyPr/>
        <a:lstStyle/>
        <a:p>
          <a:endParaRPr lang="en-US"/>
        </a:p>
      </dgm:t>
    </dgm:pt>
    <dgm:pt modelId="{931D5826-0108-42A8-B88C-DFEA663C4651}" type="sibTrans" cxnId="{1ABC14E1-6F24-474B-B4A6-650189B911C0}">
      <dgm:prSet/>
      <dgm:spPr/>
      <dgm:t>
        <a:bodyPr/>
        <a:lstStyle/>
        <a:p>
          <a:endParaRPr lang="en-US"/>
        </a:p>
      </dgm:t>
    </dgm:pt>
    <dgm:pt modelId="{E2173BEB-CF39-4804-9EE4-97192D76F10F}">
      <dgm:prSet/>
      <dgm:spPr/>
      <dgm:t>
        <a:bodyPr/>
        <a:lstStyle/>
        <a:p>
          <a:r>
            <a:rPr lang="en-CA"/>
            <a:t>3. can generate a heatmap with less dense data points, hence could find the details more clearly.</a:t>
          </a:r>
          <a:endParaRPr lang="en-US"/>
        </a:p>
      </dgm:t>
    </dgm:pt>
    <dgm:pt modelId="{CD4C35A4-9E88-445B-B860-B9C22D6F8BF6}" type="parTrans" cxnId="{BB71B412-BD82-43E0-8DDB-1A8E7D479CF2}">
      <dgm:prSet/>
      <dgm:spPr/>
      <dgm:t>
        <a:bodyPr/>
        <a:lstStyle/>
        <a:p>
          <a:endParaRPr lang="en-US"/>
        </a:p>
      </dgm:t>
    </dgm:pt>
    <dgm:pt modelId="{5B95B4E8-1370-4403-BF75-778AEFA15C3A}" type="sibTrans" cxnId="{BB71B412-BD82-43E0-8DDB-1A8E7D479CF2}">
      <dgm:prSet/>
      <dgm:spPr/>
      <dgm:t>
        <a:bodyPr/>
        <a:lstStyle/>
        <a:p>
          <a:endParaRPr lang="en-US"/>
        </a:p>
      </dgm:t>
    </dgm:pt>
    <dgm:pt modelId="{01696B29-91E1-4B11-A05F-BEC6C79D161C}">
      <dgm:prSet/>
      <dgm:spPr/>
      <dgm:t>
        <a:bodyPr/>
        <a:lstStyle/>
        <a:p>
          <a:r>
            <a:rPr lang="en-CA" b="1" dirty="0"/>
            <a:t>Disadvantage</a:t>
          </a:r>
          <a:endParaRPr lang="en-US" b="1" dirty="0"/>
        </a:p>
      </dgm:t>
    </dgm:pt>
    <dgm:pt modelId="{EFE9D153-C587-4635-BFD9-1FB13509AD42}" type="parTrans" cxnId="{466C5251-6A2E-4EBD-B5CA-E35487A19D42}">
      <dgm:prSet/>
      <dgm:spPr/>
      <dgm:t>
        <a:bodyPr/>
        <a:lstStyle/>
        <a:p>
          <a:endParaRPr lang="en-US"/>
        </a:p>
      </dgm:t>
    </dgm:pt>
    <dgm:pt modelId="{4A7AB867-FBAB-42AC-BEC7-5BE7CD19449F}" type="sibTrans" cxnId="{466C5251-6A2E-4EBD-B5CA-E35487A19D42}">
      <dgm:prSet/>
      <dgm:spPr/>
      <dgm:t>
        <a:bodyPr/>
        <a:lstStyle/>
        <a:p>
          <a:endParaRPr lang="en-US"/>
        </a:p>
      </dgm:t>
    </dgm:pt>
    <dgm:pt modelId="{0BA8883F-1C9D-4D6B-9718-9B485AEDDD92}">
      <dgm:prSet/>
      <dgm:spPr/>
      <dgm:t>
        <a:bodyPr/>
        <a:lstStyle/>
        <a:p>
          <a:r>
            <a:rPr lang="en-CA" dirty="0"/>
            <a:t>1. solutions generated randomly may miss the optimal combination, less reliable.</a:t>
          </a:r>
          <a:endParaRPr lang="en-US" dirty="0"/>
        </a:p>
      </dgm:t>
    </dgm:pt>
    <dgm:pt modelId="{4EA7B47F-F158-476B-A4C7-8BEAEC11D15E}" type="parTrans" cxnId="{D1B66C50-C2AA-4A0B-B0CB-C19BB67CBD01}">
      <dgm:prSet/>
      <dgm:spPr/>
      <dgm:t>
        <a:bodyPr/>
        <a:lstStyle/>
        <a:p>
          <a:endParaRPr lang="en-US"/>
        </a:p>
      </dgm:t>
    </dgm:pt>
    <dgm:pt modelId="{0F777665-6BC3-47A9-AF24-893166694C21}" type="sibTrans" cxnId="{D1B66C50-C2AA-4A0B-B0CB-C19BB67CBD01}">
      <dgm:prSet/>
      <dgm:spPr/>
      <dgm:t>
        <a:bodyPr/>
        <a:lstStyle/>
        <a:p>
          <a:endParaRPr lang="en-US"/>
        </a:p>
      </dgm:t>
    </dgm:pt>
    <dgm:pt modelId="{7461E001-F89A-4F2B-83A2-09E114C196F7}" type="pres">
      <dgm:prSet presAssocID="{9F53560C-9D2D-4EF3-A6A2-22BA13BCBD84}" presName="linear" presStyleCnt="0">
        <dgm:presLayoutVars>
          <dgm:animLvl val="lvl"/>
          <dgm:resizeHandles val="exact"/>
        </dgm:presLayoutVars>
      </dgm:prSet>
      <dgm:spPr/>
    </dgm:pt>
    <dgm:pt modelId="{13634543-AA51-4E4D-BF3D-8E933478FA0E}" type="pres">
      <dgm:prSet presAssocID="{ADB45C17-7B24-4591-9175-AE6DAA20FDFE}" presName="parentText" presStyleLbl="node1" presStyleIdx="0" presStyleCnt="2">
        <dgm:presLayoutVars>
          <dgm:chMax val="0"/>
          <dgm:bulletEnabled val="1"/>
        </dgm:presLayoutVars>
      </dgm:prSet>
      <dgm:spPr/>
    </dgm:pt>
    <dgm:pt modelId="{5C5792AD-8F1D-4F27-8D34-1D1887D918BA}" type="pres">
      <dgm:prSet presAssocID="{ADB45C17-7B24-4591-9175-AE6DAA20FDFE}" presName="childText" presStyleLbl="revTx" presStyleIdx="0" presStyleCnt="2">
        <dgm:presLayoutVars>
          <dgm:bulletEnabled val="1"/>
        </dgm:presLayoutVars>
      </dgm:prSet>
      <dgm:spPr/>
    </dgm:pt>
    <dgm:pt modelId="{4162CEBA-02BB-4B59-9079-66C889259AAC}" type="pres">
      <dgm:prSet presAssocID="{30AA70A3-C097-4923-90D5-CD954F9BCA48}" presName="parentText" presStyleLbl="node1" presStyleIdx="1" presStyleCnt="2">
        <dgm:presLayoutVars>
          <dgm:chMax val="0"/>
          <dgm:bulletEnabled val="1"/>
        </dgm:presLayoutVars>
      </dgm:prSet>
      <dgm:spPr/>
    </dgm:pt>
    <dgm:pt modelId="{50D77DD0-D164-450F-A21F-367CB46BC353}" type="pres">
      <dgm:prSet presAssocID="{30AA70A3-C097-4923-90D5-CD954F9BCA48}" presName="childText" presStyleLbl="revTx" presStyleIdx="1" presStyleCnt="2">
        <dgm:presLayoutVars>
          <dgm:bulletEnabled val="1"/>
        </dgm:presLayoutVars>
      </dgm:prSet>
      <dgm:spPr/>
    </dgm:pt>
  </dgm:ptLst>
  <dgm:cxnLst>
    <dgm:cxn modelId="{0E53DD02-0D5F-4E5D-8155-31F7A8DAB4A2}" type="presOf" srcId="{5A7EE423-DF30-4E32-8D8F-1218878AF4B6}" destId="{50D77DD0-D164-450F-A21F-367CB46BC353}" srcOrd="0" destOrd="2" presId="urn:microsoft.com/office/officeart/2005/8/layout/vList2"/>
    <dgm:cxn modelId="{4DA59903-95F2-4926-93B1-B381CF4959B0}" type="presOf" srcId="{B440C75D-8EE8-4FAC-ACD0-34392AB3B312}" destId="{5C5792AD-8F1D-4F27-8D34-1D1887D918BA}" srcOrd="0" destOrd="2" presId="urn:microsoft.com/office/officeart/2005/8/layout/vList2"/>
    <dgm:cxn modelId="{F2823F04-A85F-453A-8752-BFB786BD62C2}" type="presOf" srcId="{ADB45C17-7B24-4591-9175-AE6DAA20FDFE}" destId="{13634543-AA51-4E4D-BF3D-8E933478FA0E}" srcOrd="0" destOrd="0" presId="urn:microsoft.com/office/officeart/2005/8/layout/vList2"/>
    <dgm:cxn modelId="{FEE0320C-98B1-44F4-8742-5D1482A91074}" type="presOf" srcId="{30AA70A3-C097-4923-90D5-CD954F9BCA48}" destId="{4162CEBA-02BB-4B59-9079-66C889259AAC}" srcOrd="0" destOrd="0" presId="urn:microsoft.com/office/officeart/2005/8/layout/vList2"/>
    <dgm:cxn modelId="{934D310D-13CD-4F8D-B310-57BCBFECB9F8}" type="presOf" srcId="{E2173BEB-CF39-4804-9EE4-97192D76F10F}" destId="{50D77DD0-D164-450F-A21F-367CB46BC353}" srcOrd="0" destOrd="3" presId="urn:microsoft.com/office/officeart/2005/8/layout/vList2"/>
    <dgm:cxn modelId="{EA9B370E-42BB-4E9B-B509-A512BC23C815}" type="presOf" srcId="{562DE119-68C5-47BD-8B51-F00737448F16}" destId="{5C5792AD-8F1D-4F27-8D34-1D1887D918BA}" srcOrd="0" destOrd="0" presId="urn:microsoft.com/office/officeart/2005/8/layout/vList2"/>
    <dgm:cxn modelId="{81CDD20E-7E0F-4856-A839-625717B0B93F}" type="presOf" srcId="{866D1D08-29B3-4A63-B658-0BAC4208E030}" destId="{50D77DD0-D164-450F-A21F-367CB46BC353}" srcOrd="0" destOrd="0" presId="urn:microsoft.com/office/officeart/2005/8/layout/vList2"/>
    <dgm:cxn modelId="{685AB90F-AE9B-4115-9732-BF7DF931D366}" srcId="{2130BB1A-F731-4DCF-A78D-8B8B86FDAED4}" destId="{21F25F4B-711E-4DE7-B488-D174459DC057}" srcOrd="0" destOrd="0" parTransId="{6F43AC0E-4940-4433-BB6F-1126CA005487}" sibTransId="{0521AD57-1C4C-4194-A3E2-77E4C4D0FC27}"/>
    <dgm:cxn modelId="{BB71B412-BD82-43E0-8DDB-1A8E7D479CF2}" srcId="{866D1D08-29B3-4A63-B658-0BAC4208E030}" destId="{E2173BEB-CF39-4804-9EE4-97192D76F10F}" srcOrd="2" destOrd="0" parTransId="{CD4C35A4-9E88-445B-B860-B9C22D6F8BF6}" sibTransId="{5B95B4E8-1370-4403-BF75-778AEFA15C3A}"/>
    <dgm:cxn modelId="{F887AC19-DDC9-42EC-8767-9B618D1DD5C9}" type="presOf" srcId="{21F25F4B-711E-4DE7-B488-D174459DC057}" destId="{5C5792AD-8F1D-4F27-8D34-1D1887D918BA}" srcOrd="0" destOrd="4" presId="urn:microsoft.com/office/officeart/2005/8/layout/vList2"/>
    <dgm:cxn modelId="{B08FA51F-32D3-4D02-8ABA-83A54C932FC3}" type="presOf" srcId="{AB6E2B34-C4A6-4855-AE15-A624098ADF4E}" destId="{5C5792AD-8F1D-4F27-8D34-1D1887D918BA}" srcOrd="0" destOrd="1" presId="urn:microsoft.com/office/officeart/2005/8/layout/vList2"/>
    <dgm:cxn modelId="{B89E3224-C72C-4F95-B370-ABAEE750FA7C}" srcId="{30AA70A3-C097-4923-90D5-CD954F9BCA48}" destId="{866D1D08-29B3-4A63-B658-0BAC4208E030}" srcOrd="0" destOrd="0" parTransId="{F9D327CE-9668-443B-933E-18118B689B43}" sibTransId="{E83B840B-0EBB-4086-9682-CA9B52C17CE7}"/>
    <dgm:cxn modelId="{AE9CA527-572A-464F-8B5F-AE24BB734C5D}" type="presOf" srcId="{52D12B61-699F-4D47-8CA2-32B2E8E4D97F}" destId="{5C5792AD-8F1D-4F27-8D34-1D1887D918BA}" srcOrd="0" destOrd="5" presId="urn:microsoft.com/office/officeart/2005/8/layout/vList2"/>
    <dgm:cxn modelId="{B8314734-65F0-40BA-8C64-006D50038FE7}" srcId="{562DE119-68C5-47BD-8B51-F00737448F16}" destId="{AB6E2B34-C4A6-4855-AE15-A624098ADF4E}" srcOrd="0" destOrd="0" parTransId="{B50149D2-AC07-4588-906D-383354E59557}" sibTransId="{45BC2CAE-8801-44B9-8682-DA0730D5EF4B}"/>
    <dgm:cxn modelId="{1B4CB05B-7653-405B-B0E9-61BFFAC490E5}" srcId="{ADB45C17-7B24-4591-9175-AE6DAA20FDFE}" destId="{562DE119-68C5-47BD-8B51-F00737448F16}" srcOrd="0" destOrd="0" parTransId="{175F19E6-E415-4444-AF99-4707E62686BB}" sibTransId="{A78201A9-DC6C-4401-9FB7-6EF22ED4024A}"/>
    <dgm:cxn modelId="{B152D341-050B-4B70-9916-B2247EB1D0D0}" srcId="{9F53560C-9D2D-4EF3-A6A2-22BA13BCBD84}" destId="{30AA70A3-C097-4923-90D5-CD954F9BCA48}" srcOrd="1" destOrd="0" parTransId="{8CD6D1EF-9D2E-44BE-B4AE-0D2F6B2D8520}" sibTransId="{8E76BD6C-BC2A-4BDF-AFE2-259AE3A16F86}"/>
    <dgm:cxn modelId="{802A7044-70CB-4289-8C5F-2751D1AD9ADB}" srcId="{866D1D08-29B3-4A63-B658-0BAC4208E030}" destId="{4D0718E9-1235-44DC-A3C2-B24AE6AB1A10}" srcOrd="0" destOrd="0" parTransId="{AF63C5D3-A5A0-4C56-9B1D-08CFF526B9DE}" sibTransId="{3C7C18EB-9A3A-4998-A8CD-9D70B39588A4}"/>
    <dgm:cxn modelId="{F57AF36E-2DBA-4C15-A9DB-98A869935490}" srcId="{ADB45C17-7B24-4591-9175-AE6DAA20FDFE}" destId="{2130BB1A-F731-4DCF-A78D-8B8B86FDAED4}" srcOrd="1" destOrd="0" parTransId="{896A3C0A-2208-4AB7-B2E9-BBDF4D9B1E40}" sibTransId="{892B70B2-0807-4610-9B55-EE92F481D4B0}"/>
    <dgm:cxn modelId="{D1B66C50-C2AA-4A0B-B0CB-C19BB67CBD01}" srcId="{01696B29-91E1-4B11-A05F-BEC6C79D161C}" destId="{0BA8883F-1C9D-4D6B-9718-9B485AEDDD92}" srcOrd="0" destOrd="0" parTransId="{4EA7B47F-F158-476B-A4C7-8BEAEC11D15E}" sibTransId="{0F777665-6BC3-47A9-AF24-893166694C21}"/>
    <dgm:cxn modelId="{466C5251-6A2E-4EBD-B5CA-E35487A19D42}" srcId="{30AA70A3-C097-4923-90D5-CD954F9BCA48}" destId="{01696B29-91E1-4B11-A05F-BEC6C79D161C}" srcOrd="1" destOrd="0" parTransId="{EFE9D153-C587-4635-BFD9-1FB13509AD42}" sibTransId="{4A7AB867-FBAB-42AC-BEC7-5BE7CD19449F}"/>
    <dgm:cxn modelId="{C5117B75-18C3-4B01-9527-18D382466A14}" srcId="{2130BB1A-F731-4DCF-A78D-8B8B86FDAED4}" destId="{52D12B61-699F-4D47-8CA2-32B2E8E4D97F}" srcOrd="1" destOrd="0" parTransId="{A0E52130-0ABD-4149-BAB9-443CD10D04AE}" sibTransId="{8FF9445D-6F38-4046-94F6-0DDBF377EA89}"/>
    <dgm:cxn modelId="{8CD41976-1709-4062-9034-63BA3A4AFFF4}" type="presOf" srcId="{9F53560C-9D2D-4EF3-A6A2-22BA13BCBD84}" destId="{7461E001-F89A-4F2B-83A2-09E114C196F7}" srcOrd="0" destOrd="0" presId="urn:microsoft.com/office/officeart/2005/8/layout/vList2"/>
    <dgm:cxn modelId="{E8DEDC7E-1C48-43FA-AA62-C8539F11088E}" srcId="{562DE119-68C5-47BD-8B51-F00737448F16}" destId="{B440C75D-8EE8-4FAC-ACD0-34392AB3B312}" srcOrd="1" destOrd="0" parTransId="{0F76B0C9-79CB-4DFA-9858-8E33DB57021E}" sibTransId="{E00D09E0-F7E7-4CEC-B3C6-31E5A1E72D49}"/>
    <dgm:cxn modelId="{DF4FC19B-BA1D-43E1-8D56-FC2EE4A12E0C}" type="presOf" srcId="{01696B29-91E1-4B11-A05F-BEC6C79D161C}" destId="{50D77DD0-D164-450F-A21F-367CB46BC353}" srcOrd="0" destOrd="4" presId="urn:microsoft.com/office/officeart/2005/8/layout/vList2"/>
    <dgm:cxn modelId="{C47077BD-FE26-406E-ADC8-0001060359BD}" srcId="{9F53560C-9D2D-4EF3-A6A2-22BA13BCBD84}" destId="{ADB45C17-7B24-4591-9175-AE6DAA20FDFE}" srcOrd="0" destOrd="0" parTransId="{0E2A3D7F-1F95-44EA-92C3-C23FF3273B98}" sibTransId="{BCD3F838-108B-4699-8496-9DC738851647}"/>
    <dgm:cxn modelId="{1ABC14E1-6F24-474B-B4A6-650189B911C0}" srcId="{866D1D08-29B3-4A63-B658-0BAC4208E030}" destId="{5A7EE423-DF30-4E32-8D8F-1218878AF4B6}" srcOrd="1" destOrd="0" parTransId="{DCBF8B71-9E89-44CF-9FAC-F05D98E4E540}" sibTransId="{931D5826-0108-42A8-B88C-DFEA663C4651}"/>
    <dgm:cxn modelId="{CA86E4ED-0923-4ADA-A14F-FD441BE77598}" type="presOf" srcId="{4D0718E9-1235-44DC-A3C2-B24AE6AB1A10}" destId="{50D77DD0-D164-450F-A21F-367CB46BC353}" srcOrd="0" destOrd="1" presId="urn:microsoft.com/office/officeart/2005/8/layout/vList2"/>
    <dgm:cxn modelId="{4AB1E5F4-779D-4F55-96AB-D48064807AE8}" type="presOf" srcId="{2130BB1A-F731-4DCF-A78D-8B8B86FDAED4}" destId="{5C5792AD-8F1D-4F27-8D34-1D1887D918BA}" srcOrd="0" destOrd="3" presId="urn:microsoft.com/office/officeart/2005/8/layout/vList2"/>
    <dgm:cxn modelId="{6C3550F9-C973-422B-A8E8-AA671B4D8964}" type="presOf" srcId="{0BA8883F-1C9D-4D6B-9718-9B485AEDDD92}" destId="{50D77DD0-D164-450F-A21F-367CB46BC353}" srcOrd="0" destOrd="5" presId="urn:microsoft.com/office/officeart/2005/8/layout/vList2"/>
    <dgm:cxn modelId="{CC303513-F7E3-43AD-81EA-E2109C1366B9}" type="presParOf" srcId="{7461E001-F89A-4F2B-83A2-09E114C196F7}" destId="{13634543-AA51-4E4D-BF3D-8E933478FA0E}" srcOrd="0" destOrd="0" presId="urn:microsoft.com/office/officeart/2005/8/layout/vList2"/>
    <dgm:cxn modelId="{577F7B64-197A-4D7D-8DE4-8F78C0E41317}" type="presParOf" srcId="{7461E001-F89A-4F2B-83A2-09E114C196F7}" destId="{5C5792AD-8F1D-4F27-8D34-1D1887D918BA}" srcOrd="1" destOrd="0" presId="urn:microsoft.com/office/officeart/2005/8/layout/vList2"/>
    <dgm:cxn modelId="{3CCCF219-50CF-400C-B662-23C234FC86A0}" type="presParOf" srcId="{7461E001-F89A-4F2B-83A2-09E114C196F7}" destId="{4162CEBA-02BB-4B59-9079-66C889259AAC}" srcOrd="2" destOrd="0" presId="urn:microsoft.com/office/officeart/2005/8/layout/vList2"/>
    <dgm:cxn modelId="{F780BEC0-65A7-42CC-B929-0D04D2F0C5AE}" type="presParOf" srcId="{7461E001-F89A-4F2B-83A2-09E114C196F7}" destId="{50D77DD0-D164-450F-A21F-367CB46BC353}"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310057-0501-494C-959F-FBC05B3FDF55}">
      <dsp:nvSpPr>
        <dsp:cNvPr id="0" name=""/>
        <dsp:cNvSpPr/>
      </dsp:nvSpPr>
      <dsp:spPr>
        <a:xfrm>
          <a:off x="0" y="6376"/>
          <a:ext cx="10982090" cy="50368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CA" sz="2100" b="1" kern="1200" dirty="0"/>
            <a:t>Value proposition </a:t>
          </a:r>
          <a:r>
            <a:rPr lang="en-CA" altLang="zh-CN" sz="1200" kern="1200" dirty="0">
              <a:solidFill>
                <a:schemeClr val="bg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(appendix A1.2.1</a:t>
          </a:r>
          <a:r>
            <a:rPr lang="en-CA" altLang="zh-CN" sz="1200" kern="1200" dirty="0">
              <a:hlinkClick xmlns:r="http://schemas.openxmlformats.org/officeDocument/2006/relationships" r:id="" action="ppaction://hlinksldjump"/>
            </a:rPr>
            <a:t>)</a:t>
          </a:r>
          <a:endParaRPr lang="en-US" sz="2100" kern="1200" dirty="0"/>
        </a:p>
      </dsp:txBody>
      <dsp:txXfrm>
        <a:off x="24588" y="30964"/>
        <a:ext cx="10932914" cy="454509"/>
      </dsp:txXfrm>
    </dsp:sp>
    <dsp:sp modelId="{03FF6A85-A49B-44DD-A0A4-9906F14A7A70}">
      <dsp:nvSpPr>
        <dsp:cNvPr id="0" name=""/>
        <dsp:cNvSpPr/>
      </dsp:nvSpPr>
      <dsp:spPr>
        <a:xfrm>
          <a:off x="0" y="529637"/>
          <a:ext cx="10982090" cy="221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68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dirty="0"/>
            <a:t>Pain point: </a:t>
          </a:r>
          <a:r>
            <a:rPr lang="en-US" sz="1600" kern="1200" dirty="0"/>
            <a:t>SVDC looks for a more reliable way to interpret all the data collected manually from experiments, to draw conclusions about the more efficient and profitable algae harvesting scheme. The potential solution aims at suggesting the most efficient harvesting scheme, leading to a higher yield and potentially lower the production cost.</a:t>
          </a:r>
        </a:p>
        <a:p>
          <a:pPr marL="171450" lvl="1" indent="-171450" algn="l" defTabSz="711200">
            <a:lnSpc>
              <a:spcPct val="90000"/>
            </a:lnSpc>
            <a:spcBef>
              <a:spcPct val="0"/>
            </a:spcBef>
            <a:spcAft>
              <a:spcPct val="20000"/>
            </a:spcAft>
            <a:buChar char="•"/>
          </a:pPr>
          <a:r>
            <a:rPr lang="en-US" sz="1600" b="1" kern="1200" dirty="0"/>
            <a:t>Decision support</a:t>
          </a:r>
          <a:r>
            <a:rPr lang="en-US" sz="1600" kern="1200" dirty="0"/>
            <a:t>: expected mass calculated from theoretical harvesting scheme</a:t>
          </a:r>
        </a:p>
        <a:p>
          <a:pPr marL="171450" lvl="1" indent="-171450" algn="l" defTabSz="711200">
            <a:lnSpc>
              <a:spcPct val="90000"/>
            </a:lnSpc>
            <a:spcBef>
              <a:spcPct val="0"/>
            </a:spcBef>
            <a:spcAft>
              <a:spcPct val="20000"/>
            </a:spcAft>
            <a:buChar char="•"/>
          </a:pPr>
          <a:r>
            <a:rPr lang="en-US" sz="1600" b="1" kern="1200" dirty="0"/>
            <a:t>Quantitative value</a:t>
          </a:r>
          <a:r>
            <a:rPr lang="en-US" sz="1600" kern="1200" dirty="0"/>
            <a:t>: theoretically improved the current harvesting scheme by 550%, leading to an estimate of $30800 increase in profit for every 1000L photobioreactor.</a:t>
          </a:r>
        </a:p>
        <a:p>
          <a:pPr marL="171450" lvl="1" indent="-171450" algn="l" defTabSz="711200">
            <a:lnSpc>
              <a:spcPct val="90000"/>
            </a:lnSpc>
            <a:spcBef>
              <a:spcPct val="0"/>
            </a:spcBef>
            <a:spcAft>
              <a:spcPct val="20000"/>
            </a:spcAft>
            <a:buChar char="•"/>
          </a:pPr>
          <a:r>
            <a:rPr lang="en-US" sz="1600" b="1" kern="1200" dirty="0"/>
            <a:t>Qualitative value</a:t>
          </a:r>
          <a:r>
            <a:rPr lang="en-US" sz="1600" kern="1200" dirty="0"/>
            <a:t>: Prepared data convenient for the modelling and dashboards through easy-to-understand tables in the warehouse. Monte Carlo model is available for future tuning as well.</a:t>
          </a:r>
        </a:p>
      </dsp:txBody>
      <dsp:txXfrm>
        <a:off x="0" y="529637"/>
        <a:ext cx="10982090" cy="2216970"/>
      </dsp:txXfrm>
    </dsp:sp>
    <dsp:sp modelId="{252DD83F-753F-4FAA-B9A6-CA80885C26AC}">
      <dsp:nvSpPr>
        <dsp:cNvPr id="0" name=""/>
        <dsp:cNvSpPr/>
      </dsp:nvSpPr>
      <dsp:spPr>
        <a:xfrm>
          <a:off x="0" y="2737419"/>
          <a:ext cx="10982090" cy="503685"/>
        </a:xfrm>
        <a:prstGeom prst="roundRect">
          <a:avLst/>
        </a:prstGeom>
        <a:solidFill>
          <a:schemeClr val="accent5">
            <a:hueOff val="-4733605"/>
            <a:satOff val="-26003"/>
            <a:lumOff val="-258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CA" sz="2100" b="1" kern="1200" dirty="0"/>
            <a:t>External Data </a:t>
          </a:r>
          <a:r>
            <a:rPr lang="en-CA" altLang="zh-CN" sz="1200" kern="1200" dirty="0">
              <a:hlinkClick xmlns:r="http://schemas.openxmlformats.org/officeDocument/2006/relationships" r:id="" action="ppaction://hlinksldjump"/>
            </a:rPr>
            <a:t>(appendix A1.2.2)</a:t>
          </a:r>
          <a:endParaRPr lang="en-US" sz="2100" kern="1200" dirty="0"/>
        </a:p>
      </dsp:txBody>
      <dsp:txXfrm>
        <a:off x="24588" y="2762007"/>
        <a:ext cx="10932914" cy="454509"/>
      </dsp:txXfrm>
    </dsp:sp>
    <dsp:sp modelId="{7B55685F-BDAA-4FF5-AC89-FEBE5BF6E7FD}">
      <dsp:nvSpPr>
        <dsp:cNvPr id="0" name=""/>
        <dsp:cNvSpPr/>
      </dsp:nvSpPr>
      <dsp:spPr>
        <a:xfrm>
          <a:off x="0" y="3250292"/>
          <a:ext cx="10982090" cy="999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68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CA" sz="1600" b="1" kern="1200" dirty="0"/>
            <a:t>Purpose</a:t>
          </a:r>
          <a:r>
            <a:rPr lang="en-CA" sz="1600" kern="1200" dirty="0"/>
            <a:t>: better estimate the profit made because profit is a more reasonable KPI compared to mass harvested per year</a:t>
          </a:r>
          <a:endParaRPr lang="en-US" sz="1600" kern="1200" dirty="0"/>
        </a:p>
        <a:p>
          <a:pPr marL="171450" lvl="1" indent="-171450" algn="l" defTabSz="711200">
            <a:lnSpc>
              <a:spcPct val="90000"/>
            </a:lnSpc>
            <a:spcBef>
              <a:spcPct val="0"/>
            </a:spcBef>
            <a:spcAft>
              <a:spcPct val="20000"/>
            </a:spcAft>
            <a:buChar char="•"/>
          </a:pPr>
          <a:r>
            <a:rPr lang="en-CA" sz="1600" kern="1200" dirty="0"/>
            <a:t>External Data taken from Alibaba (find prices for reference, as well as the estimation of cost for each harvesting pump use)</a:t>
          </a:r>
          <a:endParaRPr lang="en-US" sz="1600" kern="1200" dirty="0"/>
        </a:p>
      </dsp:txBody>
      <dsp:txXfrm>
        <a:off x="0" y="3250292"/>
        <a:ext cx="10982090" cy="9998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223AC-E61B-4800-9DE2-8BC13288D080}">
      <dsp:nvSpPr>
        <dsp:cNvPr id="0" name=""/>
        <dsp:cNvSpPr/>
      </dsp:nvSpPr>
      <dsp:spPr>
        <a:xfrm>
          <a:off x="397456" y="859916"/>
          <a:ext cx="647050" cy="6470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3EE6168-A714-41C4-B778-C5B0277CD03C}">
      <dsp:nvSpPr>
        <dsp:cNvPr id="0" name=""/>
        <dsp:cNvSpPr/>
      </dsp:nvSpPr>
      <dsp:spPr>
        <a:xfrm>
          <a:off x="2036" y="1722708"/>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CA" sz="1700" b="1" kern="1200" dirty="0"/>
            <a:t>data cleaning</a:t>
          </a:r>
          <a:endParaRPr lang="en-US" sz="1700" b="1" kern="1200" dirty="0"/>
        </a:p>
      </dsp:txBody>
      <dsp:txXfrm>
        <a:off x="2036" y="1722708"/>
        <a:ext cx="1437890" cy="575156"/>
      </dsp:txXfrm>
    </dsp:sp>
    <dsp:sp modelId="{3C354040-4AA0-4D52-816E-6CE3FC85DD2A}">
      <dsp:nvSpPr>
        <dsp:cNvPr id="0" name=""/>
        <dsp:cNvSpPr/>
      </dsp:nvSpPr>
      <dsp:spPr>
        <a:xfrm>
          <a:off x="2086977" y="859916"/>
          <a:ext cx="647050" cy="6470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5CD63FD-7F27-466B-9EB0-7E8BD3126A25}">
      <dsp:nvSpPr>
        <dsp:cNvPr id="0" name=""/>
        <dsp:cNvSpPr/>
      </dsp:nvSpPr>
      <dsp:spPr>
        <a:xfrm>
          <a:off x="1691557" y="1722708"/>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CA" sz="1700" b="1" kern="1200" dirty="0"/>
            <a:t>data plotting</a:t>
          </a:r>
          <a:endParaRPr lang="en-US" sz="1700" b="1" kern="1200" dirty="0"/>
        </a:p>
      </dsp:txBody>
      <dsp:txXfrm>
        <a:off x="1691557" y="1722708"/>
        <a:ext cx="1437890" cy="575156"/>
      </dsp:txXfrm>
    </dsp:sp>
    <dsp:sp modelId="{CF58BBAC-9540-4B22-8AD8-C6F453E78E5E}">
      <dsp:nvSpPr>
        <dsp:cNvPr id="0" name=""/>
        <dsp:cNvSpPr/>
      </dsp:nvSpPr>
      <dsp:spPr>
        <a:xfrm>
          <a:off x="3776499" y="859916"/>
          <a:ext cx="647050" cy="6470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7DEE4D8-4D2D-4A99-9410-59FEAAD49774}">
      <dsp:nvSpPr>
        <dsp:cNvPr id="0" name=""/>
        <dsp:cNvSpPr/>
      </dsp:nvSpPr>
      <dsp:spPr>
        <a:xfrm>
          <a:off x="3381079" y="1722708"/>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CA" sz="1700" b="1" kern="1200" dirty="0"/>
            <a:t>data selection</a:t>
          </a:r>
          <a:endParaRPr lang="en-US" sz="1700" b="1" kern="1200" dirty="0"/>
        </a:p>
      </dsp:txBody>
      <dsp:txXfrm>
        <a:off x="3381079" y="1722708"/>
        <a:ext cx="1437890" cy="575156"/>
      </dsp:txXfrm>
    </dsp:sp>
    <dsp:sp modelId="{0C6EFDEC-9ADC-49F8-97C3-AA04B7B0446B}">
      <dsp:nvSpPr>
        <dsp:cNvPr id="0" name=""/>
        <dsp:cNvSpPr/>
      </dsp:nvSpPr>
      <dsp:spPr>
        <a:xfrm>
          <a:off x="5466020" y="859916"/>
          <a:ext cx="647050" cy="6470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455ED20-D772-4BF5-84E6-C797C3CFB8BF}">
      <dsp:nvSpPr>
        <dsp:cNvPr id="0" name=""/>
        <dsp:cNvSpPr/>
      </dsp:nvSpPr>
      <dsp:spPr>
        <a:xfrm>
          <a:off x="5070600" y="1722708"/>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CA" sz="1700" b="1" kern="1200" dirty="0"/>
            <a:t>growth rate calculation</a:t>
          </a:r>
          <a:endParaRPr lang="en-US" sz="1700" b="1" kern="1200" dirty="0"/>
        </a:p>
      </dsp:txBody>
      <dsp:txXfrm>
        <a:off x="5070600" y="1722708"/>
        <a:ext cx="1437890" cy="575156"/>
      </dsp:txXfrm>
    </dsp:sp>
    <dsp:sp modelId="{4C867FF8-38E6-4A68-BCE8-C883A2B30EBC}">
      <dsp:nvSpPr>
        <dsp:cNvPr id="0" name=""/>
        <dsp:cNvSpPr/>
      </dsp:nvSpPr>
      <dsp:spPr>
        <a:xfrm>
          <a:off x="7155542" y="859916"/>
          <a:ext cx="647050" cy="64705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3BFE968-53BB-45D5-8223-D9691084CF78}">
      <dsp:nvSpPr>
        <dsp:cNvPr id="0" name=""/>
        <dsp:cNvSpPr/>
      </dsp:nvSpPr>
      <dsp:spPr>
        <a:xfrm>
          <a:off x="6760122" y="1722708"/>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CA" sz="1700" b="1" kern="1200" dirty="0"/>
            <a:t>Function simplification</a:t>
          </a:r>
          <a:endParaRPr lang="en-US" sz="1700" b="1" kern="1200" dirty="0"/>
        </a:p>
      </dsp:txBody>
      <dsp:txXfrm>
        <a:off x="6760122" y="1722708"/>
        <a:ext cx="1437890" cy="575156"/>
      </dsp:txXfrm>
    </dsp:sp>
    <dsp:sp modelId="{870DF2FC-6917-4AA0-92A0-1C41E26E9A25}">
      <dsp:nvSpPr>
        <dsp:cNvPr id="0" name=""/>
        <dsp:cNvSpPr/>
      </dsp:nvSpPr>
      <dsp:spPr>
        <a:xfrm>
          <a:off x="8845063" y="859916"/>
          <a:ext cx="647050" cy="64705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05DA117-CD26-4EE7-9615-BE5FF4CE3AC4}">
      <dsp:nvSpPr>
        <dsp:cNvPr id="0" name=""/>
        <dsp:cNvSpPr/>
      </dsp:nvSpPr>
      <dsp:spPr>
        <a:xfrm>
          <a:off x="8449643" y="1722708"/>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CA" sz="1700" b="1" kern="1200" dirty="0"/>
            <a:t>Final function simulation</a:t>
          </a:r>
          <a:endParaRPr lang="en-US" sz="1700" b="1" kern="1200" dirty="0"/>
        </a:p>
      </dsp:txBody>
      <dsp:txXfrm>
        <a:off x="8449643" y="1722708"/>
        <a:ext cx="1437890" cy="5751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634543-AA51-4E4D-BF3D-8E933478FA0E}">
      <dsp:nvSpPr>
        <dsp:cNvPr id="0" name=""/>
        <dsp:cNvSpPr/>
      </dsp:nvSpPr>
      <dsp:spPr>
        <a:xfrm>
          <a:off x="0" y="26227"/>
          <a:ext cx="10515600" cy="4317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b="1" kern="1200" dirty="0"/>
            <a:t>Heatmap:</a:t>
          </a:r>
          <a:endParaRPr lang="en-US" sz="1800" b="1" kern="1200" dirty="0"/>
        </a:p>
      </dsp:txBody>
      <dsp:txXfrm>
        <a:off x="21075" y="47302"/>
        <a:ext cx="10473450" cy="389580"/>
      </dsp:txXfrm>
    </dsp:sp>
    <dsp:sp modelId="{5C5792AD-8F1D-4F27-8D34-1D1887D918BA}">
      <dsp:nvSpPr>
        <dsp:cNvPr id="0" name=""/>
        <dsp:cNvSpPr/>
      </dsp:nvSpPr>
      <dsp:spPr>
        <a:xfrm>
          <a:off x="0" y="457957"/>
          <a:ext cx="10515600" cy="16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CA" sz="1400" b="1" kern="1200" dirty="0"/>
            <a:t>Advantage</a:t>
          </a:r>
          <a:endParaRPr lang="en-US" sz="1400" b="1" kern="1200" dirty="0"/>
        </a:p>
        <a:p>
          <a:pPr marL="228600" lvl="2" indent="-114300" algn="l" defTabSz="622300">
            <a:lnSpc>
              <a:spcPct val="90000"/>
            </a:lnSpc>
            <a:spcBef>
              <a:spcPct val="0"/>
            </a:spcBef>
            <a:spcAft>
              <a:spcPct val="20000"/>
            </a:spcAft>
            <a:buChar char="•"/>
          </a:pPr>
          <a:r>
            <a:rPr lang="en-CA" sz="1400" kern="1200" dirty="0"/>
            <a:t>1.includes all the possibilities, results more inclusive and reliable</a:t>
          </a:r>
          <a:endParaRPr lang="en-US" sz="1400" kern="1200" dirty="0"/>
        </a:p>
        <a:p>
          <a:pPr marL="228600" lvl="2" indent="-114300" algn="l" defTabSz="622300">
            <a:lnSpc>
              <a:spcPct val="90000"/>
            </a:lnSpc>
            <a:spcBef>
              <a:spcPct val="0"/>
            </a:spcBef>
            <a:spcAft>
              <a:spcPct val="20000"/>
            </a:spcAft>
            <a:buChar char="•"/>
          </a:pPr>
          <a:r>
            <a:rPr lang="en-CA" sz="1400" kern="1200" dirty="0"/>
            <a:t>2.very understandable, find the optimal solution using brute force algorithm.</a:t>
          </a:r>
          <a:endParaRPr lang="en-US" sz="1400" kern="1200" dirty="0"/>
        </a:p>
        <a:p>
          <a:pPr marL="114300" lvl="1" indent="-114300" algn="l" defTabSz="622300">
            <a:lnSpc>
              <a:spcPct val="90000"/>
            </a:lnSpc>
            <a:spcBef>
              <a:spcPct val="0"/>
            </a:spcBef>
            <a:spcAft>
              <a:spcPct val="20000"/>
            </a:spcAft>
            <a:buChar char="•"/>
          </a:pPr>
          <a:r>
            <a:rPr lang="en-CA" sz="1400" b="1" kern="1200" dirty="0"/>
            <a:t>Disadvantage</a:t>
          </a:r>
          <a:endParaRPr lang="en-US" sz="1400" b="1" kern="1200" dirty="0"/>
        </a:p>
        <a:p>
          <a:pPr marL="228600" lvl="2" indent="-114300" algn="l" defTabSz="622300">
            <a:lnSpc>
              <a:spcPct val="90000"/>
            </a:lnSpc>
            <a:spcBef>
              <a:spcPct val="0"/>
            </a:spcBef>
            <a:spcAft>
              <a:spcPct val="20000"/>
            </a:spcAft>
            <a:buChar char="•"/>
          </a:pPr>
          <a:r>
            <a:rPr lang="en-CA" sz="1400" kern="1200" dirty="0"/>
            <a:t>1.very computationally expensive, took 11 hours to run for a single iteration. (complexity of O(n^3))</a:t>
          </a:r>
          <a:endParaRPr lang="en-US" sz="1400" kern="1200" dirty="0"/>
        </a:p>
        <a:p>
          <a:pPr marL="228600" lvl="2" indent="-114300" algn="l" defTabSz="622300">
            <a:lnSpc>
              <a:spcPct val="90000"/>
            </a:lnSpc>
            <a:spcBef>
              <a:spcPct val="0"/>
            </a:spcBef>
            <a:spcAft>
              <a:spcPct val="20000"/>
            </a:spcAft>
            <a:buChar char="•"/>
          </a:pPr>
          <a:r>
            <a:rPr lang="en-CA" sz="1400" kern="1200"/>
            <a:t>2.difficult to identify useful part of the heatmap as we only look into the high-yield harvest scheme, represented by the yellow area in the heatmap.</a:t>
          </a:r>
          <a:endParaRPr lang="en-US" sz="1400" kern="1200"/>
        </a:p>
      </dsp:txBody>
      <dsp:txXfrm>
        <a:off x="0" y="457957"/>
        <a:ext cx="10515600" cy="1639440"/>
      </dsp:txXfrm>
    </dsp:sp>
    <dsp:sp modelId="{4162CEBA-02BB-4B59-9079-66C889259AAC}">
      <dsp:nvSpPr>
        <dsp:cNvPr id="0" name=""/>
        <dsp:cNvSpPr/>
      </dsp:nvSpPr>
      <dsp:spPr>
        <a:xfrm>
          <a:off x="0" y="2097397"/>
          <a:ext cx="10515600" cy="431730"/>
        </a:xfrm>
        <a:prstGeom prst="roundRect">
          <a:avLst/>
        </a:prstGeom>
        <a:solidFill>
          <a:schemeClr val="accent2">
            <a:hueOff val="-399945"/>
            <a:satOff val="-48385"/>
            <a:lumOff val="-23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b="1" kern="1200" dirty="0"/>
            <a:t>Monte Carlo:</a:t>
          </a:r>
          <a:endParaRPr lang="en-US" sz="1800" b="1" kern="1200" dirty="0"/>
        </a:p>
      </dsp:txBody>
      <dsp:txXfrm>
        <a:off x="21075" y="2118472"/>
        <a:ext cx="10473450" cy="389580"/>
      </dsp:txXfrm>
    </dsp:sp>
    <dsp:sp modelId="{50D77DD0-D164-450F-A21F-367CB46BC353}">
      <dsp:nvSpPr>
        <dsp:cNvPr id="0" name=""/>
        <dsp:cNvSpPr/>
      </dsp:nvSpPr>
      <dsp:spPr>
        <a:xfrm>
          <a:off x="0" y="2529127"/>
          <a:ext cx="10515600" cy="16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CA" sz="1400" b="1" kern="1200" dirty="0"/>
            <a:t>Advantage</a:t>
          </a:r>
          <a:endParaRPr lang="en-US" sz="1400" b="1" kern="1200" dirty="0"/>
        </a:p>
        <a:p>
          <a:pPr marL="228600" lvl="2" indent="-114300" algn="l" defTabSz="622300">
            <a:lnSpc>
              <a:spcPct val="90000"/>
            </a:lnSpc>
            <a:spcBef>
              <a:spcPct val="0"/>
            </a:spcBef>
            <a:spcAft>
              <a:spcPct val="20000"/>
            </a:spcAft>
            <a:buChar char="•"/>
          </a:pPr>
          <a:r>
            <a:rPr lang="en-CA" sz="1400" kern="1200" dirty="0"/>
            <a:t>1. much less computationally-expensive, took 15s for generating solution dataset</a:t>
          </a:r>
          <a:endParaRPr lang="en-US" sz="1400" kern="1200" dirty="0"/>
        </a:p>
        <a:p>
          <a:pPr marL="228600" lvl="2" indent="-114300" algn="l" defTabSz="622300">
            <a:lnSpc>
              <a:spcPct val="90000"/>
            </a:lnSpc>
            <a:spcBef>
              <a:spcPct val="0"/>
            </a:spcBef>
            <a:spcAft>
              <a:spcPct val="20000"/>
            </a:spcAft>
            <a:buChar char="•"/>
          </a:pPr>
          <a:r>
            <a:rPr lang="en-CA" sz="1400" kern="1200"/>
            <a:t>2. can adjust probability distribution for each factor. (e.g. generate density with a distribution of 0.5-3 g/L (20%), 3 - 6g/L (60%), 6-10 g/L(20%))</a:t>
          </a:r>
          <a:endParaRPr lang="en-US" sz="1400" kern="1200"/>
        </a:p>
        <a:p>
          <a:pPr marL="228600" lvl="2" indent="-114300" algn="l" defTabSz="622300">
            <a:lnSpc>
              <a:spcPct val="90000"/>
            </a:lnSpc>
            <a:spcBef>
              <a:spcPct val="0"/>
            </a:spcBef>
            <a:spcAft>
              <a:spcPct val="20000"/>
            </a:spcAft>
            <a:buChar char="•"/>
          </a:pPr>
          <a:r>
            <a:rPr lang="en-CA" sz="1400" kern="1200"/>
            <a:t>3. can generate a heatmap with less dense data points, hence could find the details more clearly.</a:t>
          </a:r>
          <a:endParaRPr lang="en-US" sz="1400" kern="1200"/>
        </a:p>
        <a:p>
          <a:pPr marL="114300" lvl="1" indent="-114300" algn="l" defTabSz="622300">
            <a:lnSpc>
              <a:spcPct val="90000"/>
            </a:lnSpc>
            <a:spcBef>
              <a:spcPct val="0"/>
            </a:spcBef>
            <a:spcAft>
              <a:spcPct val="20000"/>
            </a:spcAft>
            <a:buChar char="•"/>
          </a:pPr>
          <a:r>
            <a:rPr lang="en-CA" sz="1400" b="1" kern="1200" dirty="0"/>
            <a:t>Disadvantage</a:t>
          </a:r>
          <a:endParaRPr lang="en-US" sz="1400" b="1" kern="1200" dirty="0"/>
        </a:p>
        <a:p>
          <a:pPr marL="228600" lvl="2" indent="-114300" algn="l" defTabSz="622300">
            <a:lnSpc>
              <a:spcPct val="90000"/>
            </a:lnSpc>
            <a:spcBef>
              <a:spcPct val="0"/>
            </a:spcBef>
            <a:spcAft>
              <a:spcPct val="20000"/>
            </a:spcAft>
            <a:buChar char="•"/>
          </a:pPr>
          <a:r>
            <a:rPr lang="en-CA" sz="1400" kern="1200" dirty="0"/>
            <a:t>1. solutions generated randomly may miss the optimal combination, less reliable.</a:t>
          </a:r>
          <a:endParaRPr lang="en-US" sz="1400" kern="1200" dirty="0"/>
        </a:p>
      </dsp:txBody>
      <dsp:txXfrm>
        <a:off x="0" y="2529127"/>
        <a:ext cx="10515600" cy="16394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95334B-1D7D-46EC-8A49-B1F79F4F7BAC}" type="datetimeFigureOut">
              <a:rPr lang="en-CA" smtClean="0"/>
              <a:t>2022-07-31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A81A65-5677-415B-9650-85B14590AC10}" type="slidenum">
              <a:rPr lang="en-CA" smtClean="0"/>
              <a:t>‹#›</a:t>
            </a:fld>
            <a:endParaRPr lang="en-CA"/>
          </a:p>
        </p:txBody>
      </p:sp>
    </p:spTree>
    <p:extLst>
      <p:ext uri="{BB962C8B-B14F-4D97-AF65-F5344CB8AC3E}">
        <p14:creationId xmlns:p14="http://schemas.microsoft.com/office/powerpoint/2010/main" val="2608215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6A81A65-5677-415B-9650-85B14590AC10}" type="slidenum">
              <a:rPr lang="en-CA" smtClean="0"/>
              <a:t>20</a:t>
            </a:fld>
            <a:endParaRPr lang="en-CA"/>
          </a:p>
        </p:txBody>
      </p:sp>
    </p:spTree>
    <p:extLst>
      <p:ext uri="{BB962C8B-B14F-4D97-AF65-F5344CB8AC3E}">
        <p14:creationId xmlns:p14="http://schemas.microsoft.com/office/powerpoint/2010/main" val="912123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7/31/2022</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93200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7/31/2022</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38622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7/31/2022</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59998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7/31/2022</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12887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7/31/2022</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44302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7/31/2022</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97449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7/31/2022</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82811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7/31/2022</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96450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7/31/2022</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85740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7/31/2022</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80321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7/31/2022</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68282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7/31/2022</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76816136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microsoft.com/office/2007/relationships/hdphoto" Target="../media/hdphoto1.wdp"/><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slide" Target="slide1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image" Target="../media/image17.png"/><Relationship Id="rId3" Type="http://schemas.openxmlformats.org/officeDocument/2006/relationships/diagramLayout" Target="../diagrams/layout2.xml"/><Relationship Id="rId7" Type="http://schemas.openxmlformats.org/officeDocument/2006/relationships/slide" Target="slide15.xml"/><Relationship Id="rId12" Type="http://schemas.openxmlformats.org/officeDocument/2006/relationships/slide" Target="slide14.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16.png"/><Relationship Id="rId5" Type="http://schemas.openxmlformats.org/officeDocument/2006/relationships/diagramColors" Target="../diagrams/colors2.xml"/><Relationship Id="rId10" Type="http://schemas.openxmlformats.org/officeDocument/2006/relationships/slide" Target="slide18.xml"/><Relationship Id="rId4" Type="http://schemas.openxmlformats.org/officeDocument/2006/relationships/diagramQuickStyle" Target="../diagrams/quickStyle2.xml"/><Relationship Id="rId9" Type="http://schemas.openxmlformats.org/officeDocument/2006/relationships/slide" Target="slide17.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slide" Target="slide19.xml"/></Relationships>
</file>

<file path=ppt/slides/_rels/slide6.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slide" Target="slide20.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2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44" name="Rectangle 1043">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46" name="Rectangle 1045">
            <a:extLst>
              <a:ext uri="{FF2B5EF4-FFF2-40B4-BE49-F238E27FC236}">
                <a16:creationId xmlns:a16="http://schemas.microsoft.com/office/drawing/2014/main" id="{05FD221C-EDD3-49D9-90A7-260CECEE1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hat is Algal Fuel?">
            <a:extLst>
              <a:ext uri="{FF2B5EF4-FFF2-40B4-BE49-F238E27FC236}">
                <a16:creationId xmlns:a16="http://schemas.microsoft.com/office/drawing/2014/main" id="{E1FF108B-B183-6CB8-7E64-0C926BA372F0}"/>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26" r="-1" b="-1"/>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grpSp>
        <p:nvGrpSpPr>
          <p:cNvPr id="1048" name="Top Left">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049" name="Freeform: Shape 1048">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a:p>
          </p:txBody>
        </p:sp>
        <p:sp>
          <p:nvSpPr>
            <p:cNvPr id="1050" name="Freeform: Shape 1049">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a:p>
          </p:txBody>
        </p:sp>
        <p:sp>
          <p:nvSpPr>
            <p:cNvPr id="1051" name="Freeform: Shape 1050">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052" name="Freeform: Shape 1051">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a:p>
          </p:txBody>
        </p:sp>
        <p:sp>
          <p:nvSpPr>
            <p:cNvPr id="1053" name="Freeform: Shape 1052">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a:p>
          </p:txBody>
        </p:sp>
        <p:sp>
          <p:nvSpPr>
            <p:cNvPr id="1054" name="Freeform: Shape 1053">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1055" name="Freeform: Shape 1054">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056" name="Freeform: Shape 1055">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057" name="Freeform: Shape 1056">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058" name="Freeform: Shape 1057">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059" name="Freeform: Shape 1058">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a:p>
          </p:txBody>
        </p:sp>
        <p:sp>
          <p:nvSpPr>
            <p:cNvPr id="1060" name="Freeform: Shape 1059">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1061" name="Freeform: Shape 1060">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a:p>
          </p:txBody>
        </p:sp>
        <p:sp>
          <p:nvSpPr>
            <p:cNvPr id="1062" name="Freeform: Shape 1061">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a:p>
          </p:txBody>
        </p:sp>
        <p:sp>
          <p:nvSpPr>
            <p:cNvPr id="1063" name="Freeform: Shape 1062">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a:p>
          </p:txBody>
        </p:sp>
        <p:sp>
          <p:nvSpPr>
            <p:cNvPr id="1064" name="Freeform: Shape 1063">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065" name="Freeform: Shape 1064">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a:p>
          </p:txBody>
        </p:sp>
        <p:sp>
          <p:nvSpPr>
            <p:cNvPr id="1066" name="Freeform: Shape 1065">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067" name="Freeform: Shape 1066">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068" name="Freeform: Shape 1067">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069" name="Freeform: Shape 1068">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070" name="Freeform: Shape 1069">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071" name="Freeform: Shape 1070">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072" name="Freeform: Shape 1071">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a:p>
          </p:txBody>
        </p:sp>
      </p:grpSp>
      <p:grpSp>
        <p:nvGrpSpPr>
          <p:cNvPr id="1074" name="Bottom Right">
            <a:extLst>
              <a:ext uri="{FF2B5EF4-FFF2-40B4-BE49-F238E27FC236}">
                <a16:creationId xmlns:a16="http://schemas.microsoft.com/office/drawing/2014/main" id="{D77BF9F5-CA63-42A6-AC93-C2BDF4727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075" name="Graphic 157">
              <a:extLst>
                <a:ext uri="{FF2B5EF4-FFF2-40B4-BE49-F238E27FC236}">
                  <a16:creationId xmlns:a16="http://schemas.microsoft.com/office/drawing/2014/main" id="{C22D3699-92E0-4110-BE54-403EAAA481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077" name="Freeform: Shape 1076">
                <a:extLst>
                  <a:ext uri="{FF2B5EF4-FFF2-40B4-BE49-F238E27FC236}">
                    <a16:creationId xmlns:a16="http://schemas.microsoft.com/office/drawing/2014/main" id="{825D3809-6A64-4183-9441-73C86E340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078" name="Freeform: Shape 1077">
                <a:extLst>
                  <a:ext uri="{FF2B5EF4-FFF2-40B4-BE49-F238E27FC236}">
                    <a16:creationId xmlns:a16="http://schemas.microsoft.com/office/drawing/2014/main" id="{90860AFF-1118-48A2-80D7-49ACC1BBE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079" name="Freeform: Shape 1078">
                <a:extLst>
                  <a:ext uri="{FF2B5EF4-FFF2-40B4-BE49-F238E27FC236}">
                    <a16:creationId xmlns:a16="http://schemas.microsoft.com/office/drawing/2014/main" id="{4D71319B-713A-4047-B185-F7DDC442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080" name="Freeform: Shape 1079">
                <a:extLst>
                  <a:ext uri="{FF2B5EF4-FFF2-40B4-BE49-F238E27FC236}">
                    <a16:creationId xmlns:a16="http://schemas.microsoft.com/office/drawing/2014/main" id="{7C66AF50-C9BC-4B16-9CE0-B0D49B8F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081" name="Freeform: Shape 1080">
                <a:extLst>
                  <a:ext uri="{FF2B5EF4-FFF2-40B4-BE49-F238E27FC236}">
                    <a16:creationId xmlns:a16="http://schemas.microsoft.com/office/drawing/2014/main" id="{51516E0C-2F47-4B95-8D54-336B5CEDB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082" name="Freeform: Shape 1081">
                <a:extLst>
                  <a:ext uri="{FF2B5EF4-FFF2-40B4-BE49-F238E27FC236}">
                    <a16:creationId xmlns:a16="http://schemas.microsoft.com/office/drawing/2014/main" id="{F495B569-90F7-429A-9E93-88A1B179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083" name="Freeform: Shape 1082">
                <a:extLst>
                  <a:ext uri="{FF2B5EF4-FFF2-40B4-BE49-F238E27FC236}">
                    <a16:creationId xmlns:a16="http://schemas.microsoft.com/office/drawing/2014/main" id="{7DD4E57A-FF24-4B18-B1C4-E81FE8F07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076" name="Freeform: Shape 1075">
              <a:extLst>
                <a:ext uri="{FF2B5EF4-FFF2-40B4-BE49-F238E27FC236}">
                  <a16:creationId xmlns:a16="http://schemas.microsoft.com/office/drawing/2014/main" id="{B9587FA4-87B9-445D-ABE2-BAF734591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864CC25-6B7E-41D9-3D72-26F40CB7CCB9}"/>
              </a:ext>
            </a:extLst>
          </p:cNvPr>
          <p:cNvSpPr>
            <a:spLocks noGrp="1"/>
          </p:cNvSpPr>
          <p:nvPr>
            <p:ph type="ctrTitle"/>
          </p:nvPr>
        </p:nvSpPr>
        <p:spPr>
          <a:xfrm>
            <a:off x="5001841" y="726641"/>
            <a:ext cx="5998193" cy="3187427"/>
          </a:xfrm>
        </p:spPr>
        <p:txBody>
          <a:bodyPr>
            <a:normAutofit/>
          </a:bodyPr>
          <a:lstStyle/>
          <a:p>
            <a:pPr algn="r"/>
            <a:r>
              <a:rPr lang="en-CA" sz="5400">
                <a:solidFill>
                  <a:srgbClr val="FFFFFF"/>
                </a:solidFill>
              </a:rPr>
              <a:t>BUSA649 </a:t>
            </a:r>
            <a:br>
              <a:rPr lang="en-CA" sz="5400">
                <a:solidFill>
                  <a:srgbClr val="FFFFFF"/>
                </a:solidFill>
              </a:rPr>
            </a:br>
            <a:r>
              <a:rPr lang="en-CA" sz="5400">
                <a:solidFill>
                  <a:srgbClr val="FFFFFF"/>
                </a:solidFill>
              </a:rPr>
              <a:t>FINAL SOLUTION</a:t>
            </a:r>
          </a:p>
        </p:txBody>
      </p:sp>
      <p:sp>
        <p:nvSpPr>
          <p:cNvPr id="3" name="Subtitle 2">
            <a:extLst>
              <a:ext uri="{FF2B5EF4-FFF2-40B4-BE49-F238E27FC236}">
                <a16:creationId xmlns:a16="http://schemas.microsoft.com/office/drawing/2014/main" id="{8B0428AE-FC14-548D-A8EA-17556DC44BA4}"/>
              </a:ext>
            </a:extLst>
          </p:cNvPr>
          <p:cNvSpPr>
            <a:spLocks noGrp="1"/>
          </p:cNvSpPr>
          <p:nvPr>
            <p:ph type="subTitle" idx="1"/>
          </p:nvPr>
        </p:nvSpPr>
        <p:spPr>
          <a:xfrm>
            <a:off x="4994025" y="4069781"/>
            <a:ext cx="5993576" cy="2043305"/>
          </a:xfrm>
        </p:spPr>
        <p:txBody>
          <a:bodyPr>
            <a:normAutofit/>
          </a:bodyPr>
          <a:lstStyle/>
          <a:p>
            <a:pPr algn="r"/>
            <a:r>
              <a:rPr lang="en-CA" sz="2200">
                <a:solidFill>
                  <a:srgbClr val="FFFFFF"/>
                </a:solidFill>
              </a:rPr>
              <a:t>S</a:t>
            </a:r>
            <a:r>
              <a:rPr lang="en-US" altLang="zh-CN" sz="2200">
                <a:solidFill>
                  <a:srgbClr val="FFFFFF"/>
                </a:solidFill>
              </a:rPr>
              <a:t>ummit View Development Corp (SVDC)</a:t>
            </a:r>
            <a:endParaRPr lang="en-US" sz="2200">
              <a:solidFill>
                <a:srgbClr val="FFFFFF"/>
              </a:solidFill>
            </a:endParaRPr>
          </a:p>
          <a:p>
            <a:pPr algn="r"/>
            <a:r>
              <a:rPr lang="en-US" sz="2200">
                <a:solidFill>
                  <a:srgbClr val="FFFFFF"/>
                </a:solidFill>
              </a:rPr>
              <a:t>Yichen Wang (260761601)</a:t>
            </a:r>
            <a:endParaRPr lang="en-CA" sz="2200">
              <a:solidFill>
                <a:srgbClr val="FFFFFF"/>
              </a:solidFill>
            </a:endParaRPr>
          </a:p>
        </p:txBody>
      </p:sp>
      <p:grpSp>
        <p:nvGrpSpPr>
          <p:cNvPr id="1085"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1086" name="Straight Connector 1085">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087" name="Straight Connector 1086">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46" name="Picture 45">
            <a:extLst>
              <a:ext uri="{FF2B5EF4-FFF2-40B4-BE49-F238E27FC236}">
                <a16:creationId xmlns:a16="http://schemas.microsoft.com/office/drawing/2014/main" id="{82A77AF4-553D-C13E-DBA1-72AC9A3FAFF5}"/>
              </a:ext>
            </a:extLst>
          </p:cNvPr>
          <p:cNvPicPr>
            <a:picLocks noChangeAspect="1"/>
          </p:cNvPicPr>
          <p:nvPr/>
        </p:nvPicPr>
        <p:blipFill>
          <a:blip r:embed="rId3"/>
          <a:stretch>
            <a:fillRect/>
          </a:stretch>
        </p:blipFill>
        <p:spPr>
          <a:xfrm>
            <a:off x="0" y="5899559"/>
            <a:ext cx="3349491" cy="955971"/>
          </a:xfrm>
          <a:prstGeom prst="rect">
            <a:avLst/>
          </a:prstGeom>
        </p:spPr>
      </p:pic>
    </p:spTree>
    <p:extLst>
      <p:ext uri="{BB962C8B-B14F-4D97-AF65-F5344CB8AC3E}">
        <p14:creationId xmlns:p14="http://schemas.microsoft.com/office/powerpoint/2010/main" val="4063576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0" name="Bottom Right">
            <a:extLst>
              <a:ext uri="{FF2B5EF4-FFF2-40B4-BE49-F238E27FC236}">
                <a16:creationId xmlns:a16="http://schemas.microsoft.com/office/drawing/2014/main" id="{33609D13-CB83-4F4B-BB01-27F01BE4E9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1" name="Freeform: Shape 40">
              <a:extLst>
                <a:ext uri="{FF2B5EF4-FFF2-40B4-BE49-F238E27FC236}">
                  <a16:creationId xmlns:a16="http://schemas.microsoft.com/office/drawing/2014/main" id="{92BD156E-E42F-4CFB-89AD-312AEC753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2" name="Graphic 157">
              <a:extLst>
                <a:ext uri="{FF2B5EF4-FFF2-40B4-BE49-F238E27FC236}">
                  <a16:creationId xmlns:a16="http://schemas.microsoft.com/office/drawing/2014/main" id="{C8B96A24-322B-419A-847B-E8C600AA5BE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427E1425-F9A6-4F2D-8335-CBA7062B91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57DF7F24-8721-4CD5-AE3B-C72BCE288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A0C58FE3-4394-46E8-9039-2D69C594B8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02D8E899-B726-49F6-9C9F-59A314701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242131D2-A82F-4603-9B6A-EA00FEB82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4CCDA1D5-C84B-470D-A2E1-5E51E8A85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7BF2B54C-D2E2-4A3E-8DA8-E56D7375C9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72505F4D-B4C3-4EB9-9252-F7229CBD1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BDF099B-02C0-9D2C-3DF4-45FE26774C57}"/>
              </a:ext>
            </a:extLst>
          </p:cNvPr>
          <p:cNvSpPr>
            <a:spLocks noGrp="1"/>
          </p:cNvSpPr>
          <p:nvPr>
            <p:ph type="title"/>
          </p:nvPr>
        </p:nvSpPr>
        <p:spPr>
          <a:xfrm>
            <a:off x="5780192" y="744909"/>
            <a:ext cx="5797883" cy="3155419"/>
          </a:xfrm>
        </p:spPr>
        <p:txBody>
          <a:bodyPr vert="horz" lIns="91440" tIns="45720" rIns="91440" bIns="45720" rtlCol="0" anchor="b">
            <a:normAutofit/>
          </a:bodyPr>
          <a:lstStyle/>
          <a:p>
            <a:r>
              <a:rPr lang="en-US" sz="5400" kern="1200" dirty="0">
                <a:solidFill>
                  <a:schemeClr val="tx2"/>
                </a:solidFill>
                <a:latin typeface="+mj-lt"/>
                <a:ea typeface="+mj-ea"/>
                <a:cs typeface="+mj-cs"/>
              </a:rPr>
              <a:t>Appendix</a:t>
            </a:r>
          </a:p>
        </p:txBody>
      </p:sp>
      <p:pic>
        <p:nvPicPr>
          <p:cNvPr id="7" name="Graphic 6" descr="Paperclip">
            <a:extLst>
              <a:ext uri="{FF2B5EF4-FFF2-40B4-BE49-F238E27FC236}">
                <a16:creationId xmlns:a16="http://schemas.microsoft.com/office/drawing/2014/main" id="{6483825C-16B8-5960-175F-B54FDC7DCE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 y="1001191"/>
            <a:ext cx="4781280" cy="4781280"/>
          </a:xfrm>
          <a:prstGeom prst="rect">
            <a:avLst/>
          </a:prstGeom>
        </p:spPr>
      </p:pic>
      <p:grpSp>
        <p:nvGrpSpPr>
          <p:cNvPr id="52" name="Top left">
            <a:extLst>
              <a:ext uri="{FF2B5EF4-FFF2-40B4-BE49-F238E27FC236}">
                <a16:creationId xmlns:a16="http://schemas.microsoft.com/office/drawing/2014/main" id="{FF47B612-7B2E-4A09-9B53-40BDE4350E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53" name="Freeform: Shape 52">
              <a:extLst>
                <a:ext uri="{FF2B5EF4-FFF2-40B4-BE49-F238E27FC236}">
                  <a16:creationId xmlns:a16="http://schemas.microsoft.com/office/drawing/2014/main" id="{599A3C89-9112-4DA1-8BB8-8DE0F7A70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4" name="Freeform: Shape 53">
              <a:extLst>
                <a:ext uri="{FF2B5EF4-FFF2-40B4-BE49-F238E27FC236}">
                  <a16:creationId xmlns:a16="http://schemas.microsoft.com/office/drawing/2014/main" id="{60847D53-C868-4FD8-A29C-4C44BCBA9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E11266F6-080B-489F-9B02-B5C4DE4EB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7A0BBAD6-8B87-4B31-89B8-E2C854FF3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BD79712E-3AD5-4656-A6A0-54C4087A0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31635E33-4458-4D3F-A1C4-264AC5221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3432BB39-F871-43E7-A232-C65BFFA91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AAE45D09-4993-4718-82A0-BA2217EB2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62" name="Cross">
            <a:extLst>
              <a:ext uri="{FF2B5EF4-FFF2-40B4-BE49-F238E27FC236}">
                <a16:creationId xmlns:a16="http://schemas.microsoft.com/office/drawing/2014/main" id="{3BC5998F-E162-4A33-9E87-01942908A7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63" name="Straight Connector 62">
              <a:extLst>
                <a:ext uri="{FF2B5EF4-FFF2-40B4-BE49-F238E27FC236}">
                  <a16:creationId xmlns:a16="http://schemas.microsoft.com/office/drawing/2014/main" id="{8259320D-EB3E-4C80-8E86-8A18306B24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64" name="Straight Connector 63">
              <a:extLst>
                <a:ext uri="{FF2B5EF4-FFF2-40B4-BE49-F238E27FC236}">
                  <a16:creationId xmlns:a16="http://schemas.microsoft.com/office/drawing/2014/main" id="{F07AF5EE-95F6-4B57-B8DD-5051D2EB9E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722577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996BC-8D17-AF1C-0D73-D25B41A616C8}"/>
              </a:ext>
            </a:extLst>
          </p:cNvPr>
          <p:cNvSpPr>
            <a:spLocks noGrp="1"/>
          </p:cNvSpPr>
          <p:nvPr>
            <p:ph type="title"/>
          </p:nvPr>
        </p:nvSpPr>
        <p:spPr>
          <a:xfrm>
            <a:off x="325084" y="226978"/>
            <a:ext cx="10515600" cy="1325563"/>
          </a:xfrm>
        </p:spPr>
        <p:txBody>
          <a:bodyPr>
            <a:normAutofit/>
          </a:bodyPr>
          <a:lstStyle/>
          <a:p>
            <a:r>
              <a:rPr lang="en-CA" sz="3200" dirty="0"/>
              <a:t>A1.1 Harvesting scheme</a:t>
            </a:r>
          </a:p>
        </p:txBody>
      </p:sp>
      <p:sp>
        <p:nvSpPr>
          <p:cNvPr id="4" name="TextBox 3">
            <a:extLst>
              <a:ext uri="{FF2B5EF4-FFF2-40B4-BE49-F238E27FC236}">
                <a16:creationId xmlns:a16="http://schemas.microsoft.com/office/drawing/2014/main" id="{61A5A1B2-461D-2B0B-4570-2877C5EB42C3}"/>
              </a:ext>
            </a:extLst>
          </p:cNvPr>
          <p:cNvSpPr txBox="1"/>
          <p:nvPr/>
        </p:nvSpPr>
        <p:spPr>
          <a:xfrm>
            <a:off x="325084" y="1229940"/>
            <a:ext cx="8354590" cy="954107"/>
          </a:xfrm>
          <a:prstGeom prst="rect">
            <a:avLst/>
          </a:prstGeom>
          <a:noFill/>
        </p:spPr>
        <p:txBody>
          <a:bodyPr wrap="square" rtlCol="0">
            <a:spAutoFit/>
          </a:bodyPr>
          <a:lstStyle/>
          <a:p>
            <a:r>
              <a:rPr lang="en-CA" sz="1400" dirty="0"/>
              <a:t>Algae is cultivated in a photobioreactor, where pH values, light intensity, concentration of K, N, P can be controlled. A photobioreactor (PBR) refers to any cultivation system designed for growing photoautotrophic organisms using artificial light sources or solar light to facilitate photosynthesis. PBRs are typically used to cultivate microalgae, cyanobacteria, macroalgae, and some mosses.</a:t>
            </a:r>
          </a:p>
        </p:txBody>
      </p:sp>
      <p:pic>
        <p:nvPicPr>
          <p:cNvPr id="6" name="Picture 5">
            <a:extLst>
              <a:ext uri="{FF2B5EF4-FFF2-40B4-BE49-F238E27FC236}">
                <a16:creationId xmlns:a16="http://schemas.microsoft.com/office/drawing/2014/main" id="{A3BD0E76-7CFA-96F3-B04A-455C10E32B8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03891" y="2306866"/>
            <a:ext cx="3752850" cy="2438400"/>
          </a:xfrm>
          <a:prstGeom prst="rect">
            <a:avLst/>
          </a:prstGeom>
        </p:spPr>
      </p:pic>
      <p:sp>
        <p:nvSpPr>
          <p:cNvPr id="7" name="TextBox 6">
            <a:extLst>
              <a:ext uri="{FF2B5EF4-FFF2-40B4-BE49-F238E27FC236}">
                <a16:creationId xmlns:a16="http://schemas.microsoft.com/office/drawing/2014/main" id="{A4CA8C65-AD33-0BFC-278A-6BEEF7866B2B}"/>
              </a:ext>
            </a:extLst>
          </p:cNvPr>
          <p:cNvSpPr txBox="1"/>
          <p:nvPr/>
        </p:nvSpPr>
        <p:spPr>
          <a:xfrm>
            <a:off x="325084" y="4990903"/>
            <a:ext cx="8354590" cy="1446550"/>
          </a:xfrm>
          <a:prstGeom prst="rect">
            <a:avLst/>
          </a:prstGeom>
          <a:noFill/>
        </p:spPr>
        <p:txBody>
          <a:bodyPr wrap="square" rtlCol="0">
            <a:spAutoFit/>
          </a:bodyPr>
          <a:lstStyle/>
          <a:p>
            <a:r>
              <a:rPr lang="en-CA" sz="1400" dirty="0"/>
              <a:t>A harvesting scheme refers to a schedule where for each harvest, a fixed volume of solution containing the algae (</a:t>
            </a:r>
            <a:r>
              <a:rPr lang="en-CA" sz="1400" b="1" dirty="0"/>
              <a:t>Volume</a:t>
            </a:r>
            <a:r>
              <a:rPr lang="en-CA" sz="1400" dirty="0"/>
              <a:t>) will be extracted at a fixed solution concentration (</a:t>
            </a:r>
            <a:r>
              <a:rPr lang="en-CA" sz="1400" b="1" dirty="0"/>
              <a:t>density</a:t>
            </a:r>
            <a:r>
              <a:rPr lang="en-CA" sz="1400" dirty="0"/>
              <a:t>), and there is a fixed time interval between each harvest (</a:t>
            </a:r>
            <a:r>
              <a:rPr lang="en-CA" sz="1400" b="1" dirty="0"/>
              <a:t>time</a:t>
            </a:r>
            <a:r>
              <a:rPr lang="en-CA" sz="1400" dirty="0"/>
              <a:t>). By exploiting the optimal combination of these three factors, an optimal harvesting scheme could be used for maximum yield with automatic harvesting process.</a:t>
            </a:r>
          </a:p>
          <a:p>
            <a:endParaRPr lang="en-CA" dirty="0"/>
          </a:p>
        </p:txBody>
      </p:sp>
    </p:spTree>
    <p:extLst>
      <p:ext uri="{BB962C8B-B14F-4D97-AF65-F5344CB8AC3E}">
        <p14:creationId xmlns:p14="http://schemas.microsoft.com/office/powerpoint/2010/main" val="2221067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996BC-8D17-AF1C-0D73-D25B41A616C8}"/>
              </a:ext>
            </a:extLst>
          </p:cNvPr>
          <p:cNvSpPr>
            <a:spLocks noGrp="1"/>
          </p:cNvSpPr>
          <p:nvPr>
            <p:ph type="title"/>
          </p:nvPr>
        </p:nvSpPr>
        <p:spPr>
          <a:xfrm>
            <a:off x="0" y="-267410"/>
            <a:ext cx="10515600" cy="1325563"/>
          </a:xfrm>
        </p:spPr>
        <p:txBody>
          <a:bodyPr>
            <a:normAutofit/>
          </a:bodyPr>
          <a:lstStyle/>
          <a:p>
            <a:r>
              <a:rPr lang="en-CA" sz="2400" dirty="0"/>
              <a:t>A1.2.1 Value Proposition</a:t>
            </a:r>
          </a:p>
        </p:txBody>
      </p:sp>
      <p:sp>
        <p:nvSpPr>
          <p:cNvPr id="7" name="TextBox 6">
            <a:extLst>
              <a:ext uri="{FF2B5EF4-FFF2-40B4-BE49-F238E27FC236}">
                <a16:creationId xmlns:a16="http://schemas.microsoft.com/office/drawing/2014/main" id="{A4CA8C65-AD33-0BFC-278A-6BEEF7866B2B}"/>
              </a:ext>
            </a:extLst>
          </p:cNvPr>
          <p:cNvSpPr txBox="1"/>
          <p:nvPr/>
        </p:nvSpPr>
        <p:spPr>
          <a:xfrm>
            <a:off x="0" y="589496"/>
            <a:ext cx="8354590" cy="800219"/>
          </a:xfrm>
          <a:prstGeom prst="rect">
            <a:avLst/>
          </a:prstGeom>
          <a:noFill/>
        </p:spPr>
        <p:txBody>
          <a:bodyPr wrap="square" rtlCol="0">
            <a:spAutoFit/>
          </a:bodyPr>
          <a:lstStyle/>
          <a:p>
            <a:r>
              <a:rPr lang="en-CA" sz="1400" b="1" dirty="0"/>
              <a:t>Quantitative Value Calculation:</a:t>
            </a:r>
          </a:p>
          <a:p>
            <a:endParaRPr lang="en-CA" sz="1400" dirty="0"/>
          </a:p>
          <a:p>
            <a:endParaRPr lang="en-CA" dirty="0"/>
          </a:p>
        </p:txBody>
      </p:sp>
      <p:pic>
        <p:nvPicPr>
          <p:cNvPr id="5" name="Picture 4">
            <a:extLst>
              <a:ext uri="{FF2B5EF4-FFF2-40B4-BE49-F238E27FC236}">
                <a16:creationId xmlns:a16="http://schemas.microsoft.com/office/drawing/2014/main" id="{E4E229FA-3422-DEF4-AF56-CFD671152EB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964860"/>
            <a:ext cx="9442339" cy="2071257"/>
          </a:xfrm>
          <a:prstGeom prst="rect">
            <a:avLst/>
          </a:prstGeom>
        </p:spPr>
      </p:pic>
      <p:sp>
        <p:nvSpPr>
          <p:cNvPr id="10" name="TextBox 9">
            <a:extLst>
              <a:ext uri="{FF2B5EF4-FFF2-40B4-BE49-F238E27FC236}">
                <a16:creationId xmlns:a16="http://schemas.microsoft.com/office/drawing/2014/main" id="{23F8FE86-E431-5B0B-1659-914294D06D97}"/>
              </a:ext>
            </a:extLst>
          </p:cNvPr>
          <p:cNvSpPr txBox="1"/>
          <p:nvPr/>
        </p:nvSpPr>
        <p:spPr>
          <a:xfrm>
            <a:off x="75651" y="3117700"/>
            <a:ext cx="11706294" cy="461665"/>
          </a:xfrm>
          <a:prstGeom prst="rect">
            <a:avLst/>
          </a:prstGeom>
          <a:noFill/>
        </p:spPr>
        <p:txBody>
          <a:bodyPr wrap="square">
            <a:spAutoFit/>
          </a:bodyPr>
          <a:lstStyle/>
          <a:p>
            <a:r>
              <a:rPr lang="en-CA" sz="1200" dirty="0"/>
              <a:t>Previous experiments done (before community capstone) by SVDC adopted a harvesting scheme of 10min time interval and 13ml volume. This result in a theoretical maximum harvest of 8000g per year (shown in Fig 1.2.1). Current optimal harvesting scheme could boost this yield to 52000g per year (shown in Fig 1.2.2)</a:t>
            </a:r>
          </a:p>
        </p:txBody>
      </p:sp>
      <p:pic>
        <p:nvPicPr>
          <p:cNvPr id="12" name="Picture 11">
            <a:extLst>
              <a:ext uri="{FF2B5EF4-FFF2-40B4-BE49-F238E27FC236}">
                <a16:creationId xmlns:a16="http://schemas.microsoft.com/office/drawing/2014/main" id="{704BFA6D-3DDC-4D46-1355-60EE630DBA2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651" y="3602536"/>
            <a:ext cx="3268635" cy="2986256"/>
          </a:xfrm>
          <a:prstGeom prst="rect">
            <a:avLst/>
          </a:prstGeom>
        </p:spPr>
      </p:pic>
      <p:pic>
        <p:nvPicPr>
          <p:cNvPr id="14" name="Picture 13">
            <a:extLst>
              <a:ext uri="{FF2B5EF4-FFF2-40B4-BE49-F238E27FC236}">
                <a16:creationId xmlns:a16="http://schemas.microsoft.com/office/drawing/2014/main" id="{83268A95-7401-7D50-42AA-CBBB9A1BF1B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107298" y="3542036"/>
            <a:ext cx="3345969" cy="3107255"/>
          </a:xfrm>
          <a:prstGeom prst="rect">
            <a:avLst/>
          </a:prstGeom>
        </p:spPr>
      </p:pic>
      <p:sp>
        <p:nvSpPr>
          <p:cNvPr id="15" name="TextBox 14">
            <a:extLst>
              <a:ext uri="{FF2B5EF4-FFF2-40B4-BE49-F238E27FC236}">
                <a16:creationId xmlns:a16="http://schemas.microsoft.com/office/drawing/2014/main" id="{58F1EAFC-6C62-4AE9-E280-A63125EBAAA2}"/>
              </a:ext>
            </a:extLst>
          </p:cNvPr>
          <p:cNvSpPr txBox="1"/>
          <p:nvPr/>
        </p:nvSpPr>
        <p:spPr>
          <a:xfrm>
            <a:off x="3243160" y="5818381"/>
            <a:ext cx="1591977" cy="900246"/>
          </a:xfrm>
          <a:prstGeom prst="rect">
            <a:avLst/>
          </a:prstGeom>
          <a:noFill/>
        </p:spPr>
        <p:txBody>
          <a:bodyPr wrap="square" rtlCol="0">
            <a:spAutoFit/>
          </a:bodyPr>
          <a:lstStyle/>
          <a:p>
            <a:r>
              <a:rPr lang="en-CA" sz="1050" dirty="0"/>
              <a:t>Fig 1.2.1 simulation of original harvesting scheme, maximum output of 8000g dry algae</a:t>
            </a:r>
          </a:p>
        </p:txBody>
      </p:sp>
      <p:sp>
        <p:nvSpPr>
          <p:cNvPr id="16" name="TextBox 15">
            <a:extLst>
              <a:ext uri="{FF2B5EF4-FFF2-40B4-BE49-F238E27FC236}">
                <a16:creationId xmlns:a16="http://schemas.microsoft.com/office/drawing/2014/main" id="{15BDC9F8-5294-18E3-F44D-064B5E3DEBF4}"/>
              </a:ext>
            </a:extLst>
          </p:cNvPr>
          <p:cNvSpPr txBox="1"/>
          <p:nvPr/>
        </p:nvSpPr>
        <p:spPr>
          <a:xfrm>
            <a:off x="8453267" y="5818381"/>
            <a:ext cx="1591977" cy="900246"/>
          </a:xfrm>
          <a:prstGeom prst="rect">
            <a:avLst/>
          </a:prstGeom>
          <a:noFill/>
        </p:spPr>
        <p:txBody>
          <a:bodyPr wrap="square" rtlCol="0">
            <a:spAutoFit/>
          </a:bodyPr>
          <a:lstStyle/>
          <a:p>
            <a:r>
              <a:rPr lang="en-CA" sz="1050" dirty="0"/>
              <a:t>Fig 1.2.2 simulation of optimal harvesting scheme, maximum output of 52000g dry algae</a:t>
            </a:r>
          </a:p>
        </p:txBody>
      </p:sp>
    </p:spTree>
    <p:extLst>
      <p:ext uri="{BB962C8B-B14F-4D97-AF65-F5344CB8AC3E}">
        <p14:creationId xmlns:p14="http://schemas.microsoft.com/office/powerpoint/2010/main" val="2342823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996BC-8D17-AF1C-0D73-D25B41A616C8}"/>
              </a:ext>
            </a:extLst>
          </p:cNvPr>
          <p:cNvSpPr>
            <a:spLocks noGrp="1"/>
          </p:cNvSpPr>
          <p:nvPr>
            <p:ph type="title"/>
          </p:nvPr>
        </p:nvSpPr>
        <p:spPr>
          <a:xfrm>
            <a:off x="0" y="-267410"/>
            <a:ext cx="10515600" cy="1325563"/>
          </a:xfrm>
        </p:spPr>
        <p:txBody>
          <a:bodyPr>
            <a:normAutofit/>
          </a:bodyPr>
          <a:lstStyle/>
          <a:p>
            <a:r>
              <a:rPr lang="en-CA" sz="2400" dirty="0"/>
              <a:t>A1.2.2 Value Proposition – External Data</a:t>
            </a:r>
          </a:p>
        </p:txBody>
      </p:sp>
      <p:pic>
        <p:nvPicPr>
          <p:cNvPr id="4" name="Picture 3">
            <a:extLst>
              <a:ext uri="{FF2B5EF4-FFF2-40B4-BE49-F238E27FC236}">
                <a16:creationId xmlns:a16="http://schemas.microsoft.com/office/drawing/2014/main" id="{01333068-F135-BB8F-6160-EAEB48A75DA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38374" y="602136"/>
            <a:ext cx="5565568" cy="3578448"/>
          </a:xfrm>
          <a:prstGeom prst="rect">
            <a:avLst/>
          </a:prstGeom>
        </p:spPr>
      </p:pic>
      <p:sp>
        <p:nvSpPr>
          <p:cNvPr id="13" name="TextBox 12">
            <a:extLst>
              <a:ext uri="{FF2B5EF4-FFF2-40B4-BE49-F238E27FC236}">
                <a16:creationId xmlns:a16="http://schemas.microsoft.com/office/drawing/2014/main" id="{A86FAD8D-D821-9DFB-617B-628E212BB932}"/>
              </a:ext>
            </a:extLst>
          </p:cNvPr>
          <p:cNvSpPr txBox="1"/>
          <p:nvPr/>
        </p:nvSpPr>
        <p:spPr>
          <a:xfrm>
            <a:off x="-71266" y="4060645"/>
            <a:ext cx="6167266" cy="430887"/>
          </a:xfrm>
          <a:prstGeom prst="rect">
            <a:avLst/>
          </a:prstGeom>
          <a:noFill/>
        </p:spPr>
        <p:txBody>
          <a:bodyPr wrap="square">
            <a:spAutoFit/>
          </a:bodyPr>
          <a:lstStyle/>
          <a:p>
            <a:r>
              <a:rPr lang="en-CA" sz="1100" dirty="0"/>
              <a:t>https://www.alibaba.com/product-detail/naturesource-spirulina-100gm-tablet-kapsul-price_1600316471504.html?spm=a2700.7724857.0.0.3bce63cf8HBoua</a:t>
            </a:r>
          </a:p>
        </p:txBody>
      </p:sp>
      <p:sp>
        <p:nvSpPr>
          <p:cNvPr id="8" name="TextBox 7">
            <a:extLst>
              <a:ext uri="{FF2B5EF4-FFF2-40B4-BE49-F238E27FC236}">
                <a16:creationId xmlns:a16="http://schemas.microsoft.com/office/drawing/2014/main" id="{9B375CA3-CAC7-DEA1-F123-B60F6AA8F146}"/>
              </a:ext>
            </a:extLst>
          </p:cNvPr>
          <p:cNvSpPr txBox="1"/>
          <p:nvPr/>
        </p:nvSpPr>
        <p:spPr>
          <a:xfrm>
            <a:off x="128330" y="4849557"/>
            <a:ext cx="5032159" cy="900246"/>
          </a:xfrm>
          <a:prstGeom prst="rect">
            <a:avLst/>
          </a:prstGeom>
          <a:noFill/>
        </p:spPr>
        <p:txBody>
          <a:bodyPr wrap="square" rtlCol="0">
            <a:spAutoFit/>
          </a:bodyPr>
          <a:lstStyle/>
          <a:p>
            <a:r>
              <a:rPr lang="en-CA" sz="1050" dirty="0"/>
              <a:t>Spirulina (the type of algae cultivated in PBR) is harvested in the form of dry powder, and the current market price from competitors is around 7 dollars according to Alibaba. Therefore, $7 will be used as a reference and profit made will be calculated according to this value. However, this value could be adjusted in the model according to the variation in the market.</a:t>
            </a:r>
          </a:p>
        </p:txBody>
      </p:sp>
      <p:pic>
        <p:nvPicPr>
          <p:cNvPr id="11" name="Picture 10">
            <a:extLst>
              <a:ext uri="{FF2B5EF4-FFF2-40B4-BE49-F238E27FC236}">
                <a16:creationId xmlns:a16="http://schemas.microsoft.com/office/drawing/2014/main" id="{0FC77837-FEDD-823E-B26B-1004B2BAD02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248769" y="661341"/>
            <a:ext cx="5535677" cy="3276052"/>
          </a:xfrm>
          <a:prstGeom prst="rect">
            <a:avLst/>
          </a:prstGeom>
        </p:spPr>
      </p:pic>
      <p:sp>
        <p:nvSpPr>
          <p:cNvPr id="18" name="TextBox 17">
            <a:extLst>
              <a:ext uri="{FF2B5EF4-FFF2-40B4-BE49-F238E27FC236}">
                <a16:creationId xmlns:a16="http://schemas.microsoft.com/office/drawing/2014/main" id="{A43C11E0-1CB9-A61F-277B-9092E79ED53E}"/>
              </a:ext>
            </a:extLst>
          </p:cNvPr>
          <p:cNvSpPr txBox="1"/>
          <p:nvPr/>
        </p:nvSpPr>
        <p:spPr>
          <a:xfrm>
            <a:off x="5932974" y="4060644"/>
            <a:ext cx="6167266" cy="430887"/>
          </a:xfrm>
          <a:prstGeom prst="rect">
            <a:avLst/>
          </a:prstGeom>
          <a:noFill/>
        </p:spPr>
        <p:txBody>
          <a:bodyPr wrap="square">
            <a:spAutoFit/>
          </a:bodyPr>
          <a:lstStyle/>
          <a:p>
            <a:r>
              <a:rPr lang="en-CA" sz="1100" dirty="0"/>
              <a:t>https://www.alibaba.com/product-detail/Pump-Diaphragm-Pump-High-Quality-Cheap_62345959753.html?spm=a2700.7724857.0.0.2d3f793565nTNF&amp;s=p</a:t>
            </a:r>
          </a:p>
        </p:txBody>
      </p:sp>
      <p:sp>
        <p:nvSpPr>
          <p:cNvPr id="19" name="TextBox 18">
            <a:extLst>
              <a:ext uri="{FF2B5EF4-FFF2-40B4-BE49-F238E27FC236}">
                <a16:creationId xmlns:a16="http://schemas.microsoft.com/office/drawing/2014/main" id="{9BF02C0E-69BE-203D-9AFF-B0A921E627C9}"/>
              </a:ext>
            </a:extLst>
          </p:cNvPr>
          <p:cNvSpPr txBox="1"/>
          <p:nvPr/>
        </p:nvSpPr>
        <p:spPr>
          <a:xfrm>
            <a:off x="5932974" y="4784870"/>
            <a:ext cx="5032159" cy="900246"/>
          </a:xfrm>
          <a:prstGeom prst="rect">
            <a:avLst/>
          </a:prstGeom>
          <a:noFill/>
        </p:spPr>
        <p:txBody>
          <a:bodyPr wrap="square" rtlCol="0">
            <a:spAutoFit/>
          </a:bodyPr>
          <a:lstStyle/>
          <a:p>
            <a:r>
              <a:rPr lang="en-CA" sz="1050" dirty="0"/>
              <a:t>The cost for each harvest considered in the improvement part covers the wear of the pump, as the harvesting process is completely automatic. Assuming a pump could work for 5000 times, the average cost for each harvest will be around $0.1. This value is for reference only and can be easily adjusted in the model as well.</a:t>
            </a:r>
          </a:p>
        </p:txBody>
      </p:sp>
      <p:sp>
        <p:nvSpPr>
          <p:cNvPr id="21" name="TextBox 20">
            <a:extLst>
              <a:ext uri="{FF2B5EF4-FFF2-40B4-BE49-F238E27FC236}">
                <a16:creationId xmlns:a16="http://schemas.microsoft.com/office/drawing/2014/main" id="{3734A9B3-FBF1-453C-6352-809162EBE274}"/>
              </a:ext>
            </a:extLst>
          </p:cNvPr>
          <p:cNvSpPr txBox="1"/>
          <p:nvPr/>
        </p:nvSpPr>
        <p:spPr>
          <a:xfrm>
            <a:off x="3083136" y="5805741"/>
            <a:ext cx="5817463" cy="900246"/>
          </a:xfrm>
          <a:prstGeom prst="rect">
            <a:avLst/>
          </a:prstGeom>
          <a:noFill/>
        </p:spPr>
        <p:txBody>
          <a:bodyPr wrap="square" rtlCol="0">
            <a:spAutoFit/>
          </a:bodyPr>
          <a:lstStyle/>
          <a:p>
            <a:r>
              <a:rPr lang="en-CA" sz="1050" dirty="0"/>
              <a:t>The expected improvement in yield can be calculated by </a:t>
            </a:r>
            <a:r>
              <a:rPr lang="en-CA" sz="1050" b="1" dirty="0"/>
              <a:t>(52000-8000)/8000 = 550%. </a:t>
            </a:r>
            <a:r>
              <a:rPr lang="en-CA" sz="1050" dirty="0"/>
              <a:t>And the increase in profit for a 1000L PBR will be </a:t>
            </a:r>
            <a:r>
              <a:rPr lang="en-CA" sz="1050" b="1" dirty="0"/>
              <a:t>44000*7/1000*100 = $30800</a:t>
            </a:r>
            <a:r>
              <a:rPr lang="en-CA" sz="1050" dirty="0"/>
              <a:t>.</a:t>
            </a:r>
          </a:p>
          <a:p>
            <a:endParaRPr lang="en-CA" sz="1050" dirty="0"/>
          </a:p>
          <a:p>
            <a:r>
              <a:rPr lang="en-CA" sz="1050" dirty="0"/>
              <a:t>The yield is based on a </a:t>
            </a:r>
            <a:r>
              <a:rPr lang="en-CA" sz="1050" b="1" dirty="0"/>
              <a:t>10L PBR</a:t>
            </a:r>
            <a:r>
              <a:rPr lang="en-CA" sz="1050" dirty="0"/>
              <a:t>, and in the unit of </a:t>
            </a:r>
            <a:r>
              <a:rPr lang="en-CA" sz="1050" b="1" dirty="0"/>
              <a:t>grams</a:t>
            </a:r>
            <a:r>
              <a:rPr lang="en-CA" sz="1050" dirty="0"/>
              <a:t>. Therefore we need to divide 1000 to convert to kilogram and multiply by 100 to scale it up to </a:t>
            </a:r>
            <a:r>
              <a:rPr lang="en-CA" sz="1050" b="1" dirty="0"/>
              <a:t>1000L PBR.</a:t>
            </a:r>
          </a:p>
        </p:txBody>
      </p:sp>
    </p:spTree>
    <p:extLst>
      <p:ext uri="{BB962C8B-B14F-4D97-AF65-F5344CB8AC3E}">
        <p14:creationId xmlns:p14="http://schemas.microsoft.com/office/powerpoint/2010/main" val="4175550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996BC-8D17-AF1C-0D73-D25B41A616C8}"/>
              </a:ext>
            </a:extLst>
          </p:cNvPr>
          <p:cNvSpPr>
            <a:spLocks noGrp="1"/>
          </p:cNvSpPr>
          <p:nvPr>
            <p:ph type="title"/>
          </p:nvPr>
        </p:nvSpPr>
        <p:spPr>
          <a:xfrm>
            <a:off x="0" y="-267410"/>
            <a:ext cx="10515600" cy="1325563"/>
          </a:xfrm>
        </p:spPr>
        <p:txBody>
          <a:bodyPr>
            <a:normAutofit/>
          </a:bodyPr>
          <a:lstStyle/>
          <a:p>
            <a:r>
              <a:rPr lang="en-CA" sz="2400" dirty="0"/>
              <a:t>C.1.1 Internal Dataset – PBR1 dataset</a:t>
            </a:r>
          </a:p>
        </p:txBody>
      </p:sp>
      <p:pic>
        <p:nvPicPr>
          <p:cNvPr id="5" name="Picture 4">
            <a:extLst>
              <a:ext uri="{FF2B5EF4-FFF2-40B4-BE49-F238E27FC236}">
                <a16:creationId xmlns:a16="http://schemas.microsoft.com/office/drawing/2014/main" id="{F6CC5FCB-3A2A-CFEE-46ED-99B31101D71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771642"/>
            <a:ext cx="12192000" cy="2657358"/>
          </a:xfrm>
          <a:prstGeom prst="rect">
            <a:avLst/>
          </a:prstGeom>
        </p:spPr>
      </p:pic>
      <p:sp>
        <p:nvSpPr>
          <p:cNvPr id="12" name="TextBox 11">
            <a:extLst>
              <a:ext uri="{FF2B5EF4-FFF2-40B4-BE49-F238E27FC236}">
                <a16:creationId xmlns:a16="http://schemas.microsoft.com/office/drawing/2014/main" id="{6D82642B-9FD4-B9D3-F6E4-C72FDD2FA820}"/>
              </a:ext>
            </a:extLst>
          </p:cNvPr>
          <p:cNvSpPr txBox="1"/>
          <p:nvPr/>
        </p:nvSpPr>
        <p:spPr>
          <a:xfrm>
            <a:off x="82229" y="3604503"/>
            <a:ext cx="11706294" cy="2677656"/>
          </a:xfrm>
          <a:prstGeom prst="rect">
            <a:avLst/>
          </a:prstGeom>
          <a:noFill/>
        </p:spPr>
        <p:txBody>
          <a:bodyPr wrap="square">
            <a:spAutoFit/>
          </a:bodyPr>
          <a:lstStyle/>
          <a:p>
            <a:r>
              <a:rPr lang="en-CA" sz="1200" dirty="0"/>
              <a:t>PBR dataset containing many information, however most of them will not be useful as the environmental factors </a:t>
            </a:r>
            <a:r>
              <a:rPr lang="en-CA" sz="1200" dirty="0" err="1"/>
              <a:t>suc</a:t>
            </a:r>
            <a:r>
              <a:rPr lang="en-US" altLang="zh-CN" sz="1200" dirty="0"/>
              <a:t>h as Temperature, pH, O2 and </a:t>
            </a:r>
            <a:r>
              <a:rPr lang="en-US" altLang="zh-CN" sz="1200" dirty="0" err="1"/>
              <a:t>etc</a:t>
            </a:r>
            <a:r>
              <a:rPr lang="en-US" altLang="zh-CN" sz="1200" dirty="0"/>
              <a:t> are not considered in the theoretical optimization model. The only useful columns are the date and DW g/L, which corresponds the density of the solution. </a:t>
            </a:r>
          </a:p>
          <a:p>
            <a:endParaRPr lang="en-US" sz="1200" dirty="0"/>
          </a:p>
          <a:p>
            <a:r>
              <a:rPr lang="en-US" sz="1200" b="1" dirty="0"/>
              <a:t>Limitations:</a:t>
            </a:r>
          </a:p>
          <a:p>
            <a:pPr marL="171450" indent="-171450">
              <a:buFontTx/>
              <a:buChar char="-"/>
            </a:pPr>
            <a:r>
              <a:rPr lang="en-US" sz="1200" dirty="0"/>
              <a:t>As the environmental factors are not controlled, the environment could pose effects on the growth of algae. For example, the pH value of the environment is controlled by a carbon dioxide pump. During 2021, there were malfunctions of the pump, causing the pH value went very basic for a period. These factors could lead to unreliable growth cycle.</a:t>
            </a:r>
          </a:p>
          <a:p>
            <a:pPr marL="171450" indent="-171450">
              <a:buFontTx/>
              <a:buChar char="-"/>
            </a:pPr>
            <a:r>
              <a:rPr lang="en-CA" sz="1200" dirty="0"/>
              <a:t>Frequent tests on different harvest scheme posed challenges on the exploration of complete algae growth cycle. It is very difficult to find a period where the growth was not disturbed by any external activities.</a:t>
            </a:r>
          </a:p>
          <a:p>
            <a:pPr marL="171450" indent="-171450">
              <a:buFontTx/>
              <a:buChar char="-"/>
            </a:pPr>
            <a:r>
              <a:rPr lang="en-CA" sz="1200" dirty="0"/>
              <a:t>The density calculated can be affected by the operation as some of the records stated that sample was burnt, leading to an unreliable record in that day.</a:t>
            </a:r>
          </a:p>
          <a:p>
            <a:pPr marL="171450" indent="-171450">
              <a:buFontTx/>
              <a:buChar char="-"/>
            </a:pPr>
            <a:endParaRPr lang="en-CA" sz="1200" dirty="0"/>
          </a:p>
          <a:p>
            <a:r>
              <a:rPr lang="en-CA" sz="1200" b="1" dirty="0"/>
              <a:t>Assumption:</a:t>
            </a:r>
          </a:p>
          <a:p>
            <a:pPr marL="171450" indent="-171450">
              <a:buFontTx/>
              <a:buChar char="-"/>
            </a:pPr>
            <a:r>
              <a:rPr lang="en-CA" sz="1200" dirty="0"/>
              <a:t>The environmental factors do not play an important role in the growth cycle, assume they maintain constant or poses little influence.</a:t>
            </a:r>
          </a:p>
          <a:p>
            <a:pPr marL="171450" indent="-171450">
              <a:buFontTx/>
              <a:buChar char="-"/>
            </a:pPr>
            <a:r>
              <a:rPr lang="en-CA" sz="1200" dirty="0"/>
              <a:t>Assume each harvest will have no cost, considering the mass harvested instead of the profit made.</a:t>
            </a:r>
          </a:p>
        </p:txBody>
      </p:sp>
    </p:spTree>
    <p:extLst>
      <p:ext uri="{BB962C8B-B14F-4D97-AF65-F5344CB8AC3E}">
        <p14:creationId xmlns:p14="http://schemas.microsoft.com/office/powerpoint/2010/main" val="358016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5EE1BB-A99B-26EA-AFB7-58F30DDEA291}"/>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89370" y="163689"/>
            <a:ext cx="9841634" cy="3625479"/>
          </a:xfrm>
          <a:prstGeom prst="rect">
            <a:avLst/>
          </a:prstGeom>
        </p:spPr>
      </p:pic>
      <p:sp>
        <p:nvSpPr>
          <p:cNvPr id="2" name="Title 1">
            <a:extLst>
              <a:ext uri="{FF2B5EF4-FFF2-40B4-BE49-F238E27FC236}">
                <a16:creationId xmlns:a16="http://schemas.microsoft.com/office/drawing/2014/main" id="{778996BC-8D17-AF1C-0D73-D25B41A616C8}"/>
              </a:ext>
            </a:extLst>
          </p:cNvPr>
          <p:cNvSpPr>
            <a:spLocks noGrp="1"/>
          </p:cNvSpPr>
          <p:nvPr>
            <p:ph type="title"/>
          </p:nvPr>
        </p:nvSpPr>
        <p:spPr>
          <a:xfrm>
            <a:off x="0" y="-267410"/>
            <a:ext cx="10515600" cy="1325563"/>
          </a:xfrm>
        </p:spPr>
        <p:txBody>
          <a:bodyPr>
            <a:normAutofit/>
          </a:bodyPr>
          <a:lstStyle/>
          <a:p>
            <a:r>
              <a:rPr lang="en-CA" sz="2400" dirty="0"/>
              <a:t>C.1.2 Data Selection</a:t>
            </a:r>
          </a:p>
        </p:txBody>
      </p:sp>
      <p:sp>
        <p:nvSpPr>
          <p:cNvPr id="6" name="Rectangle: Rounded Corners 5">
            <a:extLst>
              <a:ext uri="{FF2B5EF4-FFF2-40B4-BE49-F238E27FC236}">
                <a16:creationId xmlns:a16="http://schemas.microsoft.com/office/drawing/2014/main" id="{FCD8A7AE-11C1-F6C1-FE21-11745CA81D3A}"/>
              </a:ext>
            </a:extLst>
          </p:cNvPr>
          <p:cNvSpPr/>
          <p:nvPr/>
        </p:nvSpPr>
        <p:spPr>
          <a:xfrm>
            <a:off x="7249416" y="395371"/>
            <a:ext cx="1657761" cy="3249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Arrow Connector 7">
            <a:extLst>
              <a:ext uri="{FF2B5EF4-FFF2-40B4-BE49-F238E27FC236}">
                <a16:creationId xmlns:a16="http://schemas.microsoft.com/office/drawing/2014/main" id="{AA1241CF-87A6-A759-31B0-57E6A679A540}"/>
              </a:ext>
            </a:extLst>
          </p:cNvPr>
          <p:cNvCxnSpPr/>
          <p:nvPr/>
        </p:nvCxnSpPr>
        <p:spPr>
          <a:xfrm flipH="1" flipV="1">
            <a:off x="6584996" y="1124909"/>
            <a:ext cx="874929" cy="1052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C849619-4F71-CA83-5E81-6BB775D00F90}"/>
              </a:ext>
            </a:extLst>
          </p:cNvPr>
          <p:cNvSpPr txBox="1"/>
          <p:nvPr/>
        </p:nvSpPr>
        <p:spPr>
          <a:xfrm>
            <a:off x="3102546" y="395371"/>
            <a:ext cx="4070395" cy="1546577"/>
          </a:xfrm>
          <a:prstGeom prst="rect">
            <a:avLst/>
          </a:prstGeom>
          <a:noFill/>
        </p:spPr>
        <p:txBody>
          <a:bodyPr wrap="square">
            <a:spAutoFit/>
          </a:bodyPr>
          <a:lstStyle/>
          <a:p>
            <a:r>
              <a:rPr lang="en-CA" sz="1050" dirty="0"/>
              <a:t>most of the data is affected by the daily harvest therefore we will only choose the period that is not affected by frequent harvests. Therefore this section is chosen and only few harvest are conducted. There are several harvest/ split happened on:</a:t>
            </a:r>
          </a:p>
          <a:p>
            <a:r>
              <a:rPr lang="en-CA" sz="1050" b="1" dirty="0"/>
              <a:t>- 2022-02-11</a:t>
            </a:r>
            <a:r>
              <a:rPr lang="en-CA" sz="1050" dirty="0"/>
              <a:t>: remixed, new start</a:t>
            </a:r>
          </a:p>
          <a:p>
            <a:r>
              <a:rPr lang="en-CA" sz="1050" b="1" dirty="0"/>
              <a:t>- 2022-02-21</a:t>
            </a:r>
            <a:r>
              <a:rPr lang="en-CA" sz="1050" dirty="0"/>
              <a:t>: split 4L and start 3rd trial</a:t>
            </a:r>
          </a:p>
          <a:p>
            <a:r>
              <a:rPr lang="en-CA" sz="1050" dirty="0"/>
              <a:t>-</a:t>
            </a:r>
            <a:r>
              <a:rPr lang="en-CA" sz="1050" b="1" dirty="0"/>
              <a:t> 2022-03-08</a:t>
            </a:r>
            <a:r>
              <a:rPr lang="en-CA" sz="1050" dirty="0"/>
              <a:t>： replaced 3144ml media </a:t>
            </a:r>
          </a:p>
          <a:p>
            <a:r>
              <a:rPr lang="en-CA" sz="1050" b="1" dirty="0"/>
              <a:t>- 2022-03-20</a:t>
            </a:r>
            <a:r>
              <a:rPr lang="en-CA" sz="1050" dirty="0"/>
              <a:t>: harvest all</a:t>
            </a:r>
          </a:p>
          <a:p>
            <a:r>
              <a:rPr lang="en-CA" sz="1050" b="1" dirty="0"/>
              <a:t>- 2022-04-04</a:t>
            </a:r>
            <a:r>
              <a:rPr lang="en-CA" sz="1050" dirty="0"/>
              <a:t>: full harvest</a:t>
            </a:r>
          </a:p>
        </p:txBody>
      </p:sp>
      <p:pic>
        <p:nvPicPr>
          <p:cNvPr id="13" name="Picture 12">
            <a:extLst>
              <a:ext uri="{FF2B5EF4-FFF2-40B4-BE49-F238E27FC236}">
                <a16:creationId xmlns:a16="http://schemas.microsoft.com/office/drawing/2014/main" id="{19F3A49A-F68D-614B-E22B-AE007EBAEC2B}"/>
              </a:ext>
            </a:extLst>
          </p:cNvPr>
          <p:cNvPicPr>
            <a:picLocks noChangeAspect="1"/>
          </p:cNvPicPr>
          <p:nvPr/>
        </p:nvPicPr>
        <p:blipFill>
          <a:blip r:embed="rId4"/>
          <a:stretch>
            <a:fillRect/>
          </a:stretch>
        </p:blipFill>
        <p:spPr>
          <a:xfrm>
            <a:off x="304046" y="3907579"/>
            <a:ext cx="2340502" cy="2272843"/>
          </a:xfrm>
          <a:prstGeom prst="rect">
            <a:avLst/>
          </a:prstGeom>
        </p:spPr>
      </p:pic>
      <p:pic>
        <p:nvPicPr>
          <p:cNvPr id="15" name="Picture 14">
            <a:extLst>
              <a:ext uri="{FF2B5EF4-FFF2-40B4-BE49-F238E27FC236}">
                <a16:creationId xmlns:a16="http://schemas.microsoft.com/office/drawing/2014/main" id="{F8B2590A-CB9D-17A3-C2E5-32CD5217D227}"/>
              </a:ext>
            </a:extLst>
          </p:cNvPr>
          <p:cNvPicPr>
            <a:picLocks noChangeAspect="1"/>
          </p:cNvPicPr>
          <p:nvPr/>
        </p:nvPicPr>
        <p:blipFill>
          <a:blip r:embed="rId5"/>
          <a:stretch>
            <a:fillRect/>
          </a:stretch>
        </p:blipFill>
        <p:spPr>
          <a:xfrm>
            <a:off x="2644611" y="3923843"/>
            <a:ext cx="2340628" cy="2256579"/>
          </a:xfrm>
          <a:prstGeom prst="rect">
            <a:avLst/>
          </a:prstGeom>
        </p:spPr>
      </p:pic>
      <p:pic>
        <p:nvPicPr>
          <p:cNvPr id="17" name="Picture 16">
            <a:extLst>
              <a:ext uri="{FF2B5EF4-FFF2-40B4-BE49-F238E27FC236}">
                <a16:creationId xmlns:a16="http://schemas.microsoft.com/office/drawing/2014/main" id="{D3FC23FC-41E9-7433-8081-FA5B91A827CB}"/>
              </a:ext>
            </a:extLst>
          </p:cNvPr>
          <p:cNvPicPr>
            <a:picLocks noChangeAspect="1"/>
          </p:cNvPicPr>
          <p:nvPr/>
        </p:nvPicPr>
        <p:blipFill>
          <a:blip r:embed="rId6"/>
          <a:stretch>
            <a:fillRect/>
          </a:stretch>
        </p:blipFill>
        <p:spPr>
          <a:xfrm>
            <a:off x="4985239" y="3915710"/>
            <a:ext cx="2264177" cy="2256579"/>
          </a:xfrm>
          <a:prstGeom prst="rect">
            <a:avLst/>
          </a:prstGeom>
        </p:spPr>
      </p:pic>
      <p:pic>
        <p:nvPicPr>
          <p:cNvPr id="19" name="Picture 18">
            <a:extLst>
              <a:ext uri="{FF2B5EF4-FFF2-40B4-BE49-F238E27FC236}">
                <a16:creationId xmlns:a16="http://schemas.microsoft.com/office/drawing/2014/main" id="{DBC3A9AB-9F95-1BA0-39F7-6C5071F7E00F}"/>
              </a:ext>
            </a:extLst>
          </p:cNvPr>
          <p:cNvPicPr>
            <a:picLocks noChangeAspect="1"/>
          </p:cNvPicPr>
          <p:nvPr/>
        </p:nvPicPr>
        <p:blipFill>
          <a:blip r:embed="rId7"/>
          <a:stretch>
            <a:fillRect/>
          </a:stretch>
        </p:blipFill>
        <p:spPr>
          <a:xfrm>
            <a:off x="7214939" y="3907579"/>
            <a:ext cx="2289614" cy="2256579"/>
          </a:xfrm>
          <a:prstGeom prst="rect">
            <a:avLst/>
          </a:prstGeom>
        </p:spPr>
      </p:pic>
      <p:pic>
        <p:nvPicPr>
          <p:cNvPr id="21" name="Picture 20">
            <a:extLst>
              <a:ext uri="{FF2B5EF4-FFF2-40B4-BE49-F238E27FC236}">
                <a16:creationId xmlns:a16="http://schemas.microsoft.com/office/drawing/2014/main" id="{8B69F5E2-37CD-AD6C-70C4-ECB88D5CFDB0}"/>
              </a:ext>
            </a:extLst>
          </p:cNvPr>
          <p:cNvPicPr>
            <a:picLocks noChangeAspect="1"/>
          </p:cNvPicPr>
          <p:nvPr/>
        </p:nvPicPr>
        <p:blipFill>
          <a:blip r:embed="rId8"/>
          <a:stretch>
            <a:fillRect/>
          </a:stretch>
        </p:blipFill>
        <p:spPr>
          <a:xfrm>
            <a:off x="9504553" y="3923843"/>
            <a:ext cx="2340502" cy="2261119"/>
          </a:xfrm>
          <a:prstGeom prst="rect">
            <a:avLst/>
          </a:prstGeom>
        </p:spPr>
      </p:pic>
      <p:cxnSp>
        <p:nvCxnSpPr>
          <p:cNvPr id="22" name="Straight Arrow Connector 21">
            <a:extLst>
              <a:ext uri="{FF2B5EF4-FFF2-40B4-BE49-F238E27FC236}">
                <a16:creationId xmlns:a16="http://schemas.microsoft.com/office/drawing/2014/main" id="{3129F630-D84B-106D-A2ED-B0D81E331112}"/>
              </a:ext>
            </a:extLst>
          </p:cNvPr>
          <p:cNvCxnSpPr>
            <a:cxnSpLocks/>
          </p:cNvCxnSpPr>
          <p:nvPr/>
        </p:nvCxnSpPr>
        <p:spPr>
          <a:xfrm flipH="1">
            <a:off x="6000711" y="2762935"/>
            <a:ext cx="2024958" cy="20064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74CC665-C840-6C29-678E-A47DAC8778FF}"/>
              </a:ext>
            </a:extLst>
          </p:cNvPr>
          <p:cNvCxnSpPr>
            <a:cxnSpLocks/>
          </p:cNvCxnSpPr>
          <p:nvPr/>
        </p:nvCxnSpPr>
        <p:spPr>
          <a:xfrm flipH="1">
            <a:off x="1987740" y="2499799"/>
            <a:ext cx="5685045" cy="14768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1240DEA-960D-D66B-C996-809E3DE67F4D}"/>
              </a:ext>
            </a:extLst>
          </p:cNvPr>
          <p:cNvCxnSpPr>
            <a:cxnSpLocks/>
          </p:cNvCxnSpPr>
          <p:nvPr/>
        </p:nvCxnSpPr>
        <p:spPr>
          <a:xfrm>
            <a:off x="8332243" y="1870463"/>
            <a:ext cx="230081" cy="25590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EEBC9FB-A3E4-33B2-705B-0E73AFCCACD9}"/>
              </a:ext>
            </a:extLst>
          </p:cNvPr>
          <p:cNvCxnSpPr>
            <a:cxnSpLocks/>
          </p:cNvCxnSpPr>
          <p:nvPr/>
        </p:nvCxnSpPr>
        <p:spPr>
          <a:xfrm>
            <a:off x="8638799" y="1108472"/>
            <a:ext cx="2036005" cy="33209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9369649-BB91-44B7-03BF-3AC8A5CDC040}"/>
              </a:ext>
            </a:extLst>
          </p:cNvPr>
          <p:cNvCxnSpPr>
            <a:cxnSpLocks/>
          </p:cNvCxnSpPr>
          <p:nvPr/>
        </p:nvCxnSpPr>
        <p:spPr>
          <a:xfrm flipH="1">
            <a:off x="4208986" y="2335428"/>
            <a:ext cx="3752988" cy="18352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82341B0-2D12-5132-365F-3A28D45CFFE5}"/>
              </a:ext>
            </a:extLst>
          </p:cNvPr>
          <p:cNvSpPr txBox="1"/>
          <p:nvPr/>
        </p:nvSpPr>
        <p:spPr>
          <a:xfrm>
            <a:off x="9014078" y="488770"/>
            <a:ext cx="2576273" cy="307777"/>
          </a:xfrm>
          <a:prstGeom prst="rect">
            <a:avLst/>
          </a:prstGeom>
          <a:noFill/>
        </p:spPr>
        <p:txBody>
          <a:bodyPr wrap="square" rtlCol="0">
            <a:spAutoFit/>
          </a:bodyPr>
          <a:lstStyle/>
          <a:p>
            <a:r>
              <a:rPr lang="en-CA" sz="1400" b="1" dirty="0"/>
              <a:t>Density vs time plot</a:t>
            </a:r>
          </a:p>
        </p:txBody>
      </p:sp>
      <p:sp>
        <p:nvSpPr>
          <p:cNvPr id="40" name="TextBox 39">
            <a:extLst>
              <a:ext uri="{FF2B5EF4-FFF2-40B4-BE49-F238E27FC236}">
                <a16:creationId xmlns:a16="http://schemas.microsoft.com/office/drawing/2014/main" id="{51E6729A-CD02-1148-23E1-2B510D7626C9}"/>
              </a:ext>
            </a:extLst>
          </p:cNvPr>
          <p:cNvSpPr txBox="1"/>
          <p:nvPr/>
        </p:nvSpPr>
        <p:spPr>
          <a:xfrm>
            <a:off x="3694662" y="6282569"/>
            <a:ext cx="5031050" cy="577081"/>
          </a:xfrm>
          <a:prstGeom prst="rect">
            <a:avLst/>
          </a:prstGeom>
          <a:noFill/>
        </p:spPr>
        <p:txBody>
          <a:bodyPr wrap="square" rtlCol="0">
            <a:spAutoFit/>
          </a:bodyPr>
          <a:lstStyle/>
          <a:p>
            <a:r>
              <a:rPr lang="en-CA" sz="1050" dirty="0"/>
              <a:t>Blue dashed line is the original datapoints, where red line is predicted by </a:t>
            </a:r>
            <a:r>
              <a:rPr lang="en-CA" sz="1050" dirty="0" err="1"/>
              <a:t>polyfit</a:t>
            </a:r>
            <a:r>
              <a:rPr lang="en-CA" sz="1050" dirty="0"/>
              <a:t>() function in degree 3, fitting a S-shape curve according to the research result of SVDC.</a:t>
            </a:r>
          </a:p>
        </p:txBody>
      </p:sp>
    </p:spTree>
    <p:extLst>
      <p:ext uri="{BB962C8B-B14F-4D97-AF65-F5344CB8AC3E}">
        <p14:creationId xmlns:p14="http://schemas.microsoft.com/office/powerpoint/2010/main" val="1534420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996BC-8D17-AF1C-0D73-D25B41A616C8}"/>
              </a:ext>
            </a:extLst>
          </p:cNvPr>
          <p:cNvSpPr>
            <a:spLocks noGrp="1"/>
          </p:cNvSpPr>
          <p:nvPr>
            <p:ph type="title"/>
          </p:nvPr>
        </p:nvSpPr>
        <p:spPr>
          <a:xfrm>
            <a:off x="0" y="-267410"/>
            <a:ext cx="10515600" cy="1325563"/>
          </a:xfrm>
        </p:spPr>
        <p:txBody>
          <a:bodyPr>
            <a:normAutofit/>
          </a:bodyPr>
          <a:lstStyle/>
          <a:p>
            <a:r>
              <a:rPr lang="en-CA" sz="2400" dirty="0"/>
              <a:t>C.1.3 Growth Rate Calculation</a:t>
            </a:r>
          </a:p>
        </p:txBody>
      </p:sp>
      <p:sp>
        <p:nvSpPr>
          <p:cNvPr id="6" name="TextBox 5">
            <a:extLst>
              <a:ext uri="{FF2B5EF4-FFF2-40B4-BE49-F238E27FC236}">
                <a16:creationId xmlns:a16="http://schemas.microsoft.com/office/drawing/2014/main" id="{2477208F-B1C6-B56B-0996-B64DF95A125B}"/>
              </a:ext>
            </a:extLst>
          </p:cNvPr>
          <p:cNvSpPr txBox="1"/>
          <p:nvPr/>
        </p:nvSpPr>
        <p:spPr>
          <a:xfrm>
            <a:off x="100320" y="743005"/>
            <a:ext cx="10129119" cy="2631490"/>
          </a:xfrm>
          <a:prstGeom prst="rect">
            <a:avLst/>
          </a:prstGeom>
          <a:noFill/>
        </p:spPr>
        <p:txBody>
          <a:bodyPr wrap="square">
            <a:spAutoFit/>
          </a:bodyPr>
          <a:lstStyle/>
          <a:p>
            <a:r>
              <a:rPr lang="en-CA" sz="1100" b="1" dirty="0"/>
              <a:t>growth rate will be determined based on 1 min</a:t>
            </a:r>
            <a:r>
              <a:rPr lang="en-CA" sz="1100" dirty="0"/>
              <a:t>, instead of on a daily basis. Therefore, discrete data points with daily frequency cannot meet the demand, and continuous fitting functions provided by </a:t>
            </a:r>
            <a:r>
              <a:rPr lang="en-CA" sz="1100" dirty="0" err="1"/>
              <a:t>polyfit</a:t>
            </a:r>
            <a:r>
              <a:rPr lang="en-CA" sz="1100" dirty="0"/>
              <a:t>() can complete the task. By creating a fitting model, it can return the predicted density on any given time.</a:t>
            </a:r>
          </a:p>
          <a:p>
            <a:endParaRPr lang="en-CA" sz="1100" dirty="0"/>
          </a:p>
          <a:p>
            <a:endParaRPr lang="en-CA" sz="1100" dirty="0"/>
          </a:p>
          <a:p>
            <a:endParaRPr lang="en-CA" sz="1100" dirty="0"/>
          </a:p>
          <a:p>
            <a:endParaRPr lang="en-CA" sz="1100" dirty="0"/>
          </a:p>
          <a:p>
            <a:r>
              <a:rPr lang="en-CA" sz="1100" dirty="0"/>
              <a:t>					The red line is </a:t>
            </a:r>
            <a:r>
              <a:rPr lang="en-CA" sz="1100" b="1" dirty="0"/>
              <a:t>the continuous fitted curve </a:t>
            </a:r>
            <a:r>
              <a:rPr lang="en-CA" sz="1100" dirty="0"/>
              <a:t>provided by the model. Therefore, we 					could divide out </a:t>
            </a:r>
            <a:r>
              <a:rPr lang="en-CA" sz="1100" b="1" dirty="0"/>
              <a:t>minimum unit of day into minutes</a:t>
            </a:r>
            <a:r>
              <a:rPr lang="en-CA" sz="1100" dirty="0"/>
              <a:t>. (1 day = 1440 minutes)</a:t>
            </a:r>
          </a:p>
          <a:p>
            <a:endParaRPr lang="en-CA" sz="1100" dirty="0"/>
          </a:p>
          <a:p>
            <a:r>
              <a:rPr lang="en-CA" sz="1100" dirty="0"/>
              <a:t>					1 minute = 1/1440 day; </a:t>
            </a:r>
          </a:p>
          <a:p>
            <a:r>
              <a:rPr lang="en-CA" sz="1100" dirty="0"/>
              <a:t>					current density = model(t) ; density after 1 min = model(t+1/1440)</a:t>
            </a:r>
          </a:p>
          <a:p>
            <a:r>
              <a:rPr lang="en-CA" sz="1100" dirty="0"/>
              <a:t>					</a:t>
            </a:r>
            <a:r>
              <a:rPr lang="en-CA" sz="1100" b="1" dirty="0"/>
              <a:t>growth rate per min </a:t>
            </a:r>
            <a:r>
              <a:rPr lang="en-CA" sz="1100" dirty="0"/>
              <a:t>= (model(t+1/1440)-model(t))</a:t>
            </a:r>
          </a:p>
          <a:p>
            <a:endParaRPr lang="en-CA" sz="1100" dirty="0"/>
          </a:p>
          <a:p>
            <a:endParaRPr lang="en-CA" sz="1100" dirty="0"/>
          </a:p>
          <a:p>
            <a:endParaRPr lang="en-CA" sz="1100" dirty="0"/>
          </a:p>
        </p:txBody>
      </p:sp>
      <p:pic>
        <p:nvPicPr>
          <p:cNvPr id="7" name="Picture 6">
            <a:extLst>
              <a:ext uri="{FF2B5EF4-FFF2-40B4-BE49-F238E27FC236}">
                <a16:creationId xmlns:a16="http://schemas.microsoft.com/office/drawing/2014/main" id="{429CAC26-4589-1D4E-11B9-071F09E47530}"/>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241467" y="1156157"/>
            <a:ext cx="2340502" cy="2272843"/>
          </a:xfrm>
          <a:prstGeom prst="rect">
            <a:avLst/>
          </a:prstGeom>
        </p:spPr>
      </p:pic>
      <p:pic>
        <p:nvPicPr>
          <p:cNvPr id="13" name="Picture 12">
            <a:extLst>
              <a:ext uri="{FF2B5EF4-FFF2-40B4-BE49-F238E27FC236}">
                <a16:creationId xmlns:a16="http://schemas.microsoft.com/office/drawing/2014/main" id="{169332F9-D474-B44B-B0EA-63268BA0ED14}"/>
              </a:ext>
            </a:extLst>
          </p:cNvPr>
          <p:cNvPicPr>
            <a:picLocks noChangeAspect="1"/>
          </p:cNvPicPr>
          <p:nvPr/>
        </p:nvPicPr>
        <p:blipFill>
          <a:blip r:embed="rId4"/>
          <a:stretch>
            <a:fillRect/>
          </a:stretch>
        </p:blipFill>
        <p:spPr>
          <a:xfrm>
            <a:off x="6751649" y="3526098"/>
            <a:ext cx="5440351" cy="2640351"/>
          </a:xfrm>
          <a:prstGeom prst="rect">
            <a:avLst/>
          </a:prstGeom>
        </p:spPr>
      </p:pic>
      <p:pic>
        <p:nvPicPr>
          <p:cNvPr id="15" name="Picture 14">
            <a:extLst>
              <a:ext uri="{FF2B5EF4-FFF2-40B4-BE49-F238E27FC236}">
                <a16:creationId xmlns:a16="http://schemas.microsoft.com/office/drawing/2014/main" id="{1EEA7AA5-5B4B-1053-A395-B1156FC5D5CA}"/>
              </a:ext>
            </a:extLst>
          </p:cNvPr>
          <p:cNvPicPr>
            <a:picLocks noChangeAspect="1"/>
          </p:cNvPicPr>
          <p:nvPr/>
        </p:nvPicPr>
        <p:blipFill>
          <a:blip r:embed="rId5"/>
          <a:stretch>
            <a:fillRect/>
          </a:stretch>
        </p:blipFill>
        <p:spPr>
          <a:xfrm>
            <a:off x="-70120" y="3502556"/>
            <a:ext cx="2925002" cy="2668951"/>
          </a:xfrm>
          <a:prstGeom prst="rect">
            <a:avLst/>
          </a:prstGeom>
        </p:spPr>
      </p:pic>
      <p:pic>
        <p:nvPicPr>
          <p:cNvPr id="17" name="Picture 16">
            <a:extLst>
              <a:ext uri="{FF2B5EF4-FFF2-40B4-BE49-F238E27FC236}">
                <a16:creationId xmlns:a16="http://schemas.microsoft.com/office/drawing/2014/main" id="{D91DBB1E-0F97-C19B-9F99-34C04E12D115}"/>
              </a:ext>
            </a:extLst>
          </p:cNvPr>
          <p:cNvPicPr>
            <a:picLocks noChangeAspect="1"/>
          </p:cNvPicPr>
          <p:nvPr/>
        </p:nvPicPr>
        <p:blipFill>
          <a:blip r:embed="rId6"/>
          <a:stretch>
            <a:fillRect/>
          </a:stretch>
        </p:blipFill>
        <p:spPr>
          <a:xfrm>
            <a:off x="3290991" y="3502556"/>
            <a:ext cx="3018679" cy="2687437"/>
          </a:xfrm>
          <a:prstGeom prst="rect">
            <a:avLst/>
          </a:prstGeom>
        </p:spPr>
      </p:pic>
      <p:cxnSp>
        <p:nvCxnSpPr>
          <p:cNvPr id="19" name="Straight Arrow Connector 18">
            <a:extLst>
              <a:ext uri="{FF2B5EF4-FFF2-40B4-BE49-F238E27FC236}">
                <a16:creationId xmlns:a16="http://schemas.microsoft.com/office/drawing/2014/main" id="{7B162FFD-AE7A-D583-BC32-546C53092D9C}"/>
              </a:ext>
            </a:extLst>
          </p:cNvPr>
          <p:cNvCxnSpPr/>
          <p:nvPr/>
        </p:nvCxnSpPr>
        <p:spPr>
          <a:xfrm>
            <a:off x="2694339" y="4648782"/>
            <a:ext cx="649154"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0" name="Straight Arrow Connector 19">
            <a:extLst>
              <a:ext uri="{FF2B5EF4-FFF2-40B4-BE49-F238E27FC236}">
                <a16:creationId xmlns:a16="http://schemas.microsoft.com/office/drawing/2014/main" id="{11043DE7-8456-E0A5-A14B-BC36355754F6}"/>
              </a:ext>
            </a:extLst>
          </p:cNvPr>
          <p:cNvCxnSpPr/>
          <p:nvPr/>
        </p:nvCxnSpPr>
        <p:spPr>
          <a:xfrm>
            <a:off x="6247781" y="4641141"/>
            <a:ext cx="649154"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1" name="TextBox 20">
            <a:extLst>
              <a:ext uri="{FF2B5EF4-FFF2-40B4-BE49-F238E27FC236}">
                <a16:creationId xmlns:a16="http://schemas.microsoft.com/office/drawing/2014/main" id="{73ADF684-BE80-4053-FC71-9CAA66C4A094}"/>
              </a:ext>
            </a:extLst>
          </p:cNvPr>
          <p:cNvSpPr txBox="1"/>
          <p:nvPr/>
        </p:nvSpPr>
        <p:spPr>
          <a:xfrm>
            <a:off x="357477" y="6299568"/>
            <a:ext cx="3202273" cy="253916"/>
          </a:xfrm>
          <a:prstGeom prst="rect">
            <a:avLst/>
          </a:prstGeom>
          <a:noFill/>
        </p:spPr>
        <p:txBody>
          <a:bodyPr wrap="square" rtlCol="0">
            <a:spAutoFit/>
          </a:bodyPr>
          <a:lstStyle/>
          <a:p>
            <a:r>
              <a:rPr lang="en-CA" sz="1050" dirty="0"/>
              <a:t>The rate vs density for one cycle</a:t>
            </a:r>
          </a:p>
        </p:txBody>
      </p:sp>
      <p:sp>
        <p:nvSpPr>
          <p:cNvPr id="22" name="TextBox 21">
            <a:extLst>
              <a:ext uri="{FF2B5EF4-FFF2-40B4-BE49-F238E27FC236}">
                <a16:creationId xmlns:a16="http://schemas.microsoft.com/office/drawing/2014/main" id="{78FE451B-DD64-DAEF-EA1A-D18D81796A86}"/>
              </a:ext>
            </a:extLst>
          </p:cNvPr>
          <p:cNvSpPr txBox="1"/>
          <p:nvPr/>
        </p:nvSpPr>
        <p:spPr>
          <a:xfrm>
            <a:off x="3411718" y="6299568"/>
            <a:ext cx="3202273" cy="253916"/>
          </a:xfrm>
          <a:prstGeom prst="rect">
            <a:avLst/>
          </a:prstGeom>
          <a:noFill/>
        </p:spPr>
        <p:txBody>
          <a:bodyPr wrap="square" rtlCol="0">
            <a:spAutoFit/>
          </a:bodyPr>
          <a:lstStyle/>
          <a:p>
            <a:r>
              <a:rPr lang="en-CA" sz="1050" dirty="0"/>
              <a:t>The rate vs density with five cycles combined</a:t>
            </a:r>
          </a:p>
        </p:txBody>
      </p:sp>
      <p:sp>
        <p:nvSpPr>
          <p:cNvPr id="23" name="TextBox 22">
            <a:extLst>
              <a:ext uri="{FF2B5EF4-FFF2-40B4-BE49-F238E27FC236}">
                <a16:creationId xmlns:a16="http://schemas.microsoft.com/office/drawing/2014/main" id="{FAB56D52-9306-491A-7CE2-343E90183E50}"/>
              </a:ext>
            </a:extLst>
          </p:cNvPr>
          <p:cNvSpPr txBox="1"/>
          <p:nvPr/>
        </p:nvSpPr>
        <p:spPr>
          <a:xfrm>
            <a:off x="7941765" y="6218777"/>
            <a:ext cx="3202273" cy="415498"/>
          </a:xfrm>
          <a:prstGeom prst="rect">
            <a:avLst/>
          </a:prstGeom>
          <a:noFill/>
        </p:spPr>
        <p:txBody>
          <a:bodyPr wrap="square" rtlCol="0">
            <a:spAutoFit/>
          </a:bodyPr>
          <a:lstStyle/>
          <a:p>
            <a:r>
              <a:rPr lang="en-CA" sz="1050" dirty="0"/>
              <a:t>The rate vs density plot after calculating mean for each density and performed </a:t>
            </a:r>
            <a:r>
              <a:rPr lang="en-CA" sz="1050" dirty="0" err="1"/>
              <a:t>winsorization</a:t>
            </a:r>
            <a:endParaRPr lang="en-CA" sz="1050" dirty="0"/>
          </a:p>
        </p:txBody>
      </p:sp>
    </p:spTree>
    <p:extLst>
      <p:ext uri="{BB962C8B-B14F-4D97-AF65-F5344CB8AC3E}">
        <p14:creationId xmlns:p14="http://schemas.microsoft.com/office/powerpoint/2010/main" val="2562489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996BC-8D17-AF1C-0D73-D25B41A616C8}"/>
              </a:ext>
            </a:extLst>
          </p:cNvPr>
          <p:cNvSpPr>
            <a:spLocks noGrp="1"/>
          </p:cNvSpPr>
          <p:nvPr>
            <p:ph type="title"/>
          </p:nvPr>
        </p:nvSpPr>
        <p:spPr>
          <a:xfrm>
            <a:off x="0" y="-267410"/>
            <a:ext cx="10515600" cy="1325563"/>
          </a:xfrm>
        </p:spPr>
        <p:txBody>
          <a:bodyPr>
            <a:normAutofit/>
          </a:bodyPr>
          <a:lstStyle/>
          <a:p>
            <a:r>
              <a:rPr lang="en-CA" sz="2400" dirty="0"/>
              <a:t>C.1.4 Simplification of the growth rate vs density plot</a:t>
            </a:r>
          </a:p>
        </p:txBody>
      </p:sp>
      <p:pic>
        <p:nvPicPr>
          <p:cNvPr id="4" name="Picture 3">
            <a:extLst>
              <a:ext uri="{FF2B5EF4-FFF2-40B4-BE49-F238E27FC236}">
                <a16:creationId xmlns:a16="http://schemas.microsoft.com/office/drawing/2014/main" id="{B4ECD7AB-CEC4-482D-3A1B-BCCF5672CF79}"/>
              </a:ext>
            </a:extLst>
          </p:cNvPr>
          <p:cNvPicPr>
            <a:picLocks noChangeAspect="1"/>
          </p:cNvPicPr>
          <p:nvPr/>
        </p:nvPicPr>
        <p:blipFill>
          <a:blip r:embed="rId2"/>
          <a:stretch>
            <a:fillRect/>
          </a:stretch>
        </p:blipFill>
        <p:spPr>
          <a:xfrm>
            <a:off x="1" y="761021"/>
            <a:ext cx="5584122" cy="2823162"/>
          </a:xfrm>
          <a:prstGeom prst="rect">
            <a:avLst/>
          </a:prstGeom>
        </p:spPr>
      </p:pic>
      <p:pic>
        <p:nvPicPr>
          <p:cNvPr id="9" name="Picture 8">
            <a:extLst>
              <a:ext uri="{FF2B5EF4-FFF2-40B4-BE49-F238E27FC236}">
                <a16:creationId xmlns:a16="http://schemas.microsoft.com/office/drawing/2014/main" id="{B2DD9EC9-3160-387B-01E9-39D4188F69F8}"/>
              </a:ext>
            </a:extLst>
          </p:cNvPr>
          <p:cNvPicPr>
            <a:picLocks noChangeAspect="1"/>
          </p:cNvPicPr>
          <p:nvPr/>
        </p:nvPicPr>
        <p:blipFill>
          <a:blip r:embed="rId3"/>
          <a:stretch>
            <a:fillRect/>
          </a:stretch>
        </p:blipFill>
        <p:spPr>
          <a:xfrm>
            <a:off x="6477582" y="771322"/>
            <a:ext cx="5714418" cy="2812861"/>
          </a:xfrm>
          <a:prstGeom prst="rect">
            <a:avLst/>
          </a:prstGeom>
        </p:spPr>
      </p:pic>
      <p:cxnSp>
        <p:nvCxnSpPr>
          <p:cNvPr id="15" name="Straight Arrow Connector 14">
            <a:extLst>
              <a:ext uri="{FF2B5EF4-FFF2-40B4-BE49-F238E27FC236}">
                <a16:creationId xmlns:a16="http://schemas.microsoft.com/office/drawing/2014/main" id="{BD4591CD-160B-21EE-E14C-4B4E222DE87D}"/>
              </a:ext>
            </a:extLst>
          </p:cNvPr>
          <p:cNvCxnSpPr>
            <a:cxnSpLocks/>
          </p:cNvCxnSpPr>
          <p:nvPr/>
        </p:nvCxnSpPr>
        <p:spPr>
          <a:xfrm>
            <a:off x="5157231" y="2027248"/>
            <a:ext cx="223775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0137A09A-39EB-3CC2-9296-C62CF51ABA02}"/>
              </a:ext>
            </a:extLst>
          </p:cNvPr>
          <p:cNvSpPr txBox="1"/>
          <p:nvPr/>
        </p:nvSpPr>
        <p:spPr>
          <a:xfrm>
            <a:off x="6477582" y="3881619"/>
            <a:ext cx="4791247" cy="1754326"/>
          </a:xfrm>
          <a:prstGeom prst="rect">
            <a:avLst/>
          </a:prstGeom>
          <a:noFill/>
        </p:spPr>
        <p:txBody>
          <a:bodyPr wrap="square" rtlCol="0">
            <a:spAutoFit/>
          </a:bodyPr>
          <a:lstStyle/>
          <a:p>
            <a:r>
              <a:rPr lang="en-CA" sz="1200" dirty="0"/>
              <a:t>In the iteration, we need to find the time for the solution density to grow back to the target level after harvesting (i.e. density will decrease after harvesting. Time for the solution to grow back to the original target level.) If growth rate vs density function is constantly changing, it will pose great burden on the computation power, taking 11 days to iterate through all the possibilities. By mimic the function using step functions, we could tell the growth rate by finding the range instead of constantly computing using the </a:t>
            </a:r>
            <a:r>
              <a:rPr lang="en-CA" sz="1200" dirty="0" err="1"/>
              <a:t>polyfit</a:t>
            </a:r>
            <a:r>
              <a:rPr lang="en-CA" sz="1200" dirty="0"/>
              <a:t>() model.</a:t>
            </a:r>
          </a:p>
        </p:txBody>
      </p:sp>
      <p:pic>
        <p:nvPicPr>
          <p:cNvPr id="19" name="Picture 18">
            <a:extLst>
              <a:ext uri="{FF2B5EF4-FFF2-40B4-BE49-F238E27FC236}">
                <a16:creationId xmlns:a16="http://schemas.microsoft.com/office/drawing/2014/main" id="{8A888A49-0C0C-4174-277E-A8ACEC0AF55B}"/>
              </a:ext>
            </a:extLst>
          </p:cNvPr>
          <p:cNvPicPr>
            <a:picLocks noChangeAspect="1"/>
          </p:cNvPicPr>
          <p:nvPr/>
        </p:nvPicPr>
        <p:blipFill>
          <a:blip r:embed="rId4"/>
          <a:stretch>
            <a:fillRect/>
          </a:stretch>
        </p:blipFill>
        <p:spPr>
          <a:xfrm>
            <a:off x="0" y="3773995"/>
            <a:ext cx="5584122" cy="2823479"/>
          </a:xfrm>
          <a:prstGeom prst="rect">
            <a:avLst/>
          </a:prstGeom>
        </p:spPr>
      </p:pic>
      <p:cxnSp>
        <p:nvCxnSpPr>
          <p:cNvPr id="14" name="Straight Arrow Connector 13">
            <a:extLst>
              <a:ext uri="{FF2B5EF4-FFF2-40B4-BE49-F238E27FC236}">
                <a16:creationId xmlns:a16="http://schemas.microsoft.com/office/drawing/2014/main" id="{4C039969-FD61-90D9-F0BC-DA8017F6BF69}"/>
              </a:ext>
            </a:extLst>
          </p:cNvPr>
          <p:cNvCxnSpPr/>
          <p:nvPr/>
        </p:nvCxnSpPr>
        <p:spPr>
          <a:xfrm flipV="1">
            <a:off x="4973283" y="2276132"/>
            <a:ext cx="2545848" cy="2137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40782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996BC-8D17-AF1C-0D73-D25B41A616C8}"/>
              </a:ext>
            </a:extLst>
          </p:cNvPr>
          <p:cNvSpPr>
            <a:spLocks noGrp="1"/>
          </p:cNvSpPr>
          <p:nvPr>
            <p:ph type="title"/>
          </p:nvPr>
        </p:nvSpPr>
        <p:spPr>
          <a:xfrm>
            <a:off x="0" y="-267410"/>
            <a:ext cx="10515600" cy="1325563"/>
          </a:xfrm>
        </p:spPr>
        <p:txBody>
          <a:bodyPr>
            <a:normAutofit/>
          </a:bodyPr>
          <a:lstStyle/>
          <a:p>
            <a:r>
              <a:rPr lang="en-CA" sz="2400" dirty="0"/>
              <a:t>C.1.5 Density vs time growth function</a:t>
            </a:r>
          </a:p>
        </p:txBody>
      </p:sp>
      <p:pic>
        <p:nvPicPr>
          <p:cNvPr id="4" name="Picture 3">
            <a:extLst>
              <a:ext uri="{FF2B5EF4-FFF2-40B4-BE49-F238E27FC236}">
                <a16:creationId xmlns:a16="http://schemas.microsoft.com/office/drawing/2014/main" id="{6E58B366-7C17-06E3-C5E7-3108340FED21}"/>
              </a:ext>
            </a:extLst>
          </p:cNvPr>
          <p:cNvPicPr>
            <a:picLocks noChangeAspect="1"/>
          </p:cNvPicPr>
          <p:nvPr/>
        </p:nvPicPr>
        <p:blipFill>
          <a:blip r:embed="rId2"/>
          <a:stretch>
            <a:fillRect/>
          </a:stretch>
        </p:blipFill>
        <p:spPr>
          <a:xfrm>
            <a:off x="0" y="653055"/>
            <a:ext cx="7407298" cy="3570184"/>
          </a:xfrm>
          <a:prstGeom prst="rect">
            <a:avLst/>
          </a:prstGeom>
        </p:spPr>
      </p:pic>
      <p:pic>
        <p:nvPicPr>
          <p:cNvPr id="9" name="Picture 8">
            <a:extLst>
              <a:ext uri="{FF2B5EF4-FFF2-40B4-BE49-F238E27FC236}">
                <a16:creationId xmlns:a16="http://schemas.microsoft.com/office/drawing/2014/main" id="{765B2A31-C850-39D0-DF84-11AAD2265133}"/>
              </a:ext>
            </a:extLst>
          </p:cNvPr>
          <p:cNvPicPr>
            <a:picLocks noChangeAspect="1"/>
          </p:cNvPicPr>
          <p:nvPr/>
        </p:nvPicPr>
        <p:blipFill>
          <a:blip r:embed="rId3"/>
          <a:stretch>
            <a:fillRect/>
          </a:stretch>
        </p:blipFill>
        <p:spPr>
          <a:xfrm>
            <a:off x="7407298" y="653055"/>
            <a:ext cx="4809450" cy="1503812"/>
          </a:xfrm>
          <a:prstGeom prst="rect">
            <a:avLst/>
          </a:prstGeom>
        </p:spPr>
      </p:pic>
      <p:pic>
        <p:nvPicPr>
          <p:cNvPr id="11" name="Picture 10">
            <a:extLst>
              <a:ext uri="{FF2B5EF4-FFF2-40B4-BE49-F238E27FC236}">
                <a16:creationId xmlns:a16="http://schemas.microsoft.com/office/drawing/2014/main" id="{FEC692E7-80EA-A6E6-F1BF-B19AF6A5B277}"/>
              </a:ext>
            </a:extLst>
          </p:cNvPr>
          <p:cNvPicPr>
            <a:picLocks noChangeAspect="1"/>
          </p:cNvPicPr>
          <p:nvPr/>
        </p:nvPicPr>
        <p:blipFill>
          <a:blip r:embed="rId4"/>
          <a:stretch>
            <a:fillRect/>
          </a:stretch>
        </p:blipFill>
        <p:spPr>
          <a:xfrm>
            <a:off x="7407298" y="2156866"/>
            <a:ext cx="4784702" cy="2066373"/>
          </a:xfrm>
          <a:prstGeom prst="rect">
            <a:avLst/>
          </a:prstGeom>
        </p:spPr>
      </p:pic>
      <p:cxnSp>
        <p:nvCxnSpPr>
          <p:cNvPr id="13" name="Straight Arrow Connector 12">
            <a:extLst>
              <a:ext uri="{FF2B5EF4-FFF2-40B4-BE49-F238E27FC236}">
                <a16:creationId xmlns:a16="http://schemas.microsoft.com/office/drawing/2014/main" id="{C818F148-2C32-017B-9E7E-E3588F22CBF1}"/>
              </a:ext>
            </a:extLst>
          </p:cNvPr>
          <p:cNvCxnSpPr>
            <a:cxnSpLocks/>
          </p:cNvCxnSpPr>
          <p:nvPr/>
        </p:nvCxnSpPr>
        <p:spPr>
          <a:xfrm flipH="1">
            <a:off x="855194" y="835459"/>
            <a:ext cx="6657359" cy="30326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0AA1E06A-78E0-7E11-DEFD-76A970CA3FFD}"/>
              </a:ext>
            </a:extLst>
          </p:cNvPr>
          <p:cNvCxnSpPr>
            <a:cxnSpLocks/>
          </p:cNvCxnSpPr>
          <p:nvPr/>
        </p:nvCxnSpPr>
        <p:spPr>
          <a:xfrm flipH="1">
            <a:off x="1676400" y="1017863"/>
            <a:ext cx="5836153" cy="23239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A1B500E-59FC-6036-28D0-D9E8962FDCC6}"/>
              </a:ext>
            </a:extLst>
          </p:cNvPr>
          <p:cNvCxnSpPr>
            <a:cxnSpLocks/>
          </p:cNvCxnSpPr>
          <p:nvPr/>
        </p:nvCxnSpPr>
        <p:spPr>
          <a:xfrm flipH="1">
            <a:off x="2387965" y="1124371"/>
            <a:ext cx="5124588" cy="17240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B4822A9-6E84-E41C-92DE-07D9A629AB49}"/>
              </a:ext>
            </a:extLst>
          </p:cNvPr>
          <p:cNvCxnSpPr>
            <a:cxnSpLocks/>
          </p:cNvCxnSpPr>
          <p:nvPr/>
        </p:nvCxnSpPr>
        <p:spPr>
          <a:xfrm flipH="1">
            <a:off x="3151062" y="1256807"/>
            <a:ext cx="4373865" cy="10949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2DBEA271-E840-7922-051F-7821FABECD51}"/>
              </a:ext>
            </a:extLst>
          </p:cNvPr>
          <p:cNvCxnSpPr>
            <a:cxnSpLocks/>
            <a:stCxn id="9" idx="1"/>
          </p:cNvCxnSpPr>
          <p:nvPr/>
        </p:nvCxnSpPr>
        <p:spPr>
          <a:xfrm flipH="1">
            <a:off x="3447091" y="1404961"/>
            <a:ext cx="3960207" cy="7519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ECE1C9B3-8ED2-3976-3583-2A79AE9AEFD8}"/>
              </a:ext>
            </a:extLst>
          </p:cNvPr>
          <p:cNvCxnSpPr>
            <a:cxnSpLocks/>
          </p:cNvCxnSpPr>
          <p:nvPr/>
        </p:nvCxnSpPr>
        <p:spPr>
          <a:xfrm flipH="1">
            <a:off x="3993099" y="1618771"/>
            <a:ext cx="3519454" cy="1855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294E12D3-8A96-8A5B-4EA7-8FDC172168FD}"/>
              </a:ext>
            </a:extLst>
          </p:cNvPr>
          <p:cNvCxnSpPr>
            <a:cxnSpLocks/>
          </p:cNvCxnSpPr>
          <p:nvPr/>
        </p:nvCxnSpPr>
        <p:spPr>
          <a:xfrm flipH="1" flipV="1">
            <a:off x="4696990" y="1543850"/>
            <a:ext cx="2815563" cy="2370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A0F6A2AF-A778-6FA2-670F-9924C3BAA7A7}"/>
              </a:ext>
            </a:extLst>
          </p:cNvPr>
          <p:cNvCxnSpPr>
            <a:cxnSpLocks/>
          </p:cNvCxnSpPr>
          <p:nvPr/>
        </p:nvCxnSpPr>
        <p:spPr>
          <a:xfrm flipH="1" flipV="1">
            <a:off x="4950259" y="1268827"/>
            <a:ext cx="2595028" cy="6415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CB958C65-186F-4CFE-6A64-C32F9E1AA595}"/>
              </a:ext>
            </a:extLst>
          </p:cNvPr>
          <p:cNvCxnSpPr>
            <a:cxnSpLocks/>
          </p:cNvCxnSpPr>
          <p:nvPr/>
        </p:nvCxnSpPr>
        <p:spPr>
          <a:xfrm flipH="1" flipV="1">
            <a:off x="5986360" y="1070173"/>
            <a:ext cx="1526193" cy="9327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D02EB2D5-7D2D-1C0B-1EF4-2975472848F3}"/>
              </a:ext>
            </a:extLst>
          </p:cNvPr>
          <p:cNvSpPr txBox="1"/>
          <p:nvPr/>
        </p:nvSpPr>
        <p:spPr>
          <a:xfrm>
            <a:off x="0" y="4421893"/>
            <a:ext cx="11665693" cy="954107"/>
          </a:xfrm>
          <a:prstGeom prst="rect">
            <a:avLst/>
          </a:prstGeom>
          <a:noFill/>
        </p:spPr>
        <p:txBody>
          <a:bodyPr wrap="square" rtlCol="0">
            <a:spAutoFit/>
          </a:bodyPr>
          <a:lstStyle/>
          <a:p>
            <a:r>
              <a:rPr lang="en-CA" sz="1400" dirty="0"/>
              <a:t>By considering the growth rate at different density, we could calculate the time required to reach certain density from time = 0s. By calculating the density level and time at turning points of the growth rate vs density plot, we could use a piecewise function to represent the simplified growth cycle of the algae. For the system in PBR to grow from 0 density to 10g/L (maximum density, after that algae ecosystem will fail due to various reasons), it will take approximate 45000min, equivalent to 31.25 days. </a:t>
            </a:r>
          </a:p>
        </p:txBody>
      </p:sp>
      <p:pic>
        <p:nvPicPr>
          <p:cNvPr id="41" name="Picture 40">
            <a:extLst>
              <a:ext uri="{FF2B5EF4-FFF2-40B4-BE49-F238E27FC236}">
                <a16:creationId xmlns:a16="http://schemas.microsoft.com/office/drawing/2014/main" id="{BCFD2C80-983A-C395-0349-56752812E728}"/>
              </a:ext>
            </a:extLst>
          </p:cNvPr>
          <p:cNvPicPr>
            <a:picLocks noChangeAspect="1"/>
          </p:cNvPicPr>
          <p:nvPr/>
        </p:nvPicPr>
        <p:blipFill>
          <a:blip r:embed="rId5">
            <a:clrChange>
              <a:clrFrom>
                <a:srgbClr val="F7F7F7"/>
              </a:clrFrom>
              <a:clrTo>
                <a:srgbClr val="F7F7F7">
                  <a:alpha val="0"/>
                </a:srgbClr>
              </a:clrTo>
            </a:clrChange>
          </a:blip>
          <a:stretch>
            <a:fillRect/>
          </a:stretch>
        </p:blipFill>
        <p:spPr>
          <a:xfrm>
            <a:off x="406749" y="5376000"/>
            <a:ext cx="3181794" cy="1190791"/>
          </a:xfrm>
          <a:prstGeom prst="rect">
            <a:avLst/>
          </a:prstGeom>
        </p:spPr>
      </p:pic>
      <p:sp>
        <p:nvSpPr>
          <p:cNvPr id="42" name="TextBox 41">
            <a:extLst>
              <a:ext uri="{FF2B5EF4-FFF2-40B4-BE49-F238E27FC236}">
                <a16:creationId xmlns:a16="http://schemas.microsoft.com/office/drawing/2014/main" id="{0492401C-4A29-A64D-22F3-0C8D0446B880}"/>
              </a:ext>
            </a:extLst>
          </p:cNvPr>
          <p:cNvSpPr txBox="1"/>
          <p:nvPr/>
        </p:nvSpPr>
        <p:spPr>
          <a:xfrm>
            <a:off x="4282550" y="5397240"/>
            <a:ext cx="5818610" cy="1169551"/>
          </a:xfrm>
          <a:prstGeom prst="rect">
            <a:avLst/>
          </a:prstGeom>
          <a:noFill/>
        </p:spPr>
        <p:txBody>
          <a:bodyPr wrap="square" rtlCol="0">
            <a:spAutoFit/>
          </a:bodyPr>
          <a:lstStyle/>
          <a:p>
            <a:r>
              <a:rPr lang="en-CA" sz="1400" dirty="0"/>
              <a:t>The </a:t>
            </a:r>
            <a:r>
              <a:rPr lang="en-CA" sz="1400" dirty="0" err="1"/>
              <a:t>growth_process</a:t>
            </a:r>
            <a:r>
              <a:rPr lang="en-CA" sz="1400" dirty="0"/>
              <a:t> function will be an important function calculating future density. By entering a current density level and a time period t, it will return the density level after time t. It will be used to check if one random combination of solutions is actually feasible or not. (if after time t, the density level cannot grow back, then it is not feasible)</a:t>
            </a:r>
          </a:p>
        </p:txBody>
      </p:sp>
    </p:spTree>
    <p:extLst>
      <p:ext uri="{BB962C8B-B14F-4D97-AF65-F5344CB8AC3E}">
        <p14:creationId xmlns:p14="http://schemas.microsoft.com/office/powerpoint/2010/main" val="738027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2" name="Top left">
            <a:extLst>
              <a:ext uri="{FF2B5EF4-FFF2-40B4-BE49-F238E27FC236}">
                <a16:creationId xmlns:a16="http://schemas.microsoft.com/office/drawing/2014/main" id="{2D1F97CE-E23C-4348-9E46-583498D1CC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23" name="Freeform: Shape 22">
              <a:extLst>
                <a:ext uri="{FF2B5EF4-FFF2-40B4-BE49-F238E27FC236}">
                  <a16:creationId xmlns:a16="http://schemas.microsoft.com/office/drawing/2014/main" id="{945C7B1A-7B35-41BA-9162-2B45593433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Freeform: Shape 23">
              <a:extLst>
                <a:ext uri="{FF2B5EF4-FFF2-40B4-BE49-F238E27FC236}">
                  <a16:creationId xmlns:a16="http://schemas.microsoft.com/office/drawing/2014/main" id="{9AFB1BC6-D935-4059-9200-44B5366A6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21FB8EA5-353B-41A4-99C3-34950E9B4B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5F252A9A-D7CD-4836-A57E-8FA48DFD6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353FDDAF-2C8B-4D60-BACF-331F10B66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D924B05D-50BB-49CE-9B0B-C58E338C9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D592FC56-1D05-41C3-9F0A-9BE19A38D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73F138DF-321C-4962-8230-81CACECB09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778996BC-8D17-AF1C-0D73-D25B41A616C8}"/>
              </a:ext>
            </a:extLst>
          </p:cNvPr>
          <p:cNvSpPr>
            <a:spLocks noGrp="1"/>
          </p:cNvSpPr>
          <p:nvPr>
            <p:ph type="title"/>
          </p:nvPr>
        </p:nvSpPr>
        <p:spPr>
          <a:xfrm>
            <a:off x="259175" y="-577317"/>
            <a:ext cx="5477799" cy="2616928"/>
          </a:xfrm>
        </p:spPr>
        <p:txBody>
          <a:bodyPr vert="horz" lIns="91440" tIns="45720" rIns="91440" bIns="45720" rtlCol="0" anchor="ctr">
            <a:normAutofit/>
          </a:bodyPr>
          <a:lstStyle/>
          <a:p>
            <a:r>
              <a:rPr lang="en-US" sz="2800" kern="1200" dirty="0">
                <a:solidFill>
                  <a:schemeClr val="tx2"/>
                </a:solidFill>
                <a:latin typeface="+mj-lt"/>
                <a:ea typeface="+mj-ea"/>
                <a:cs typeface="+mj-cs"/>
              </a:rPr>
              <a:t>C.2.1 Small t value exploration</a:t>
            </a:r>
          </a:p>
        </p:txBody>
      </p:sp>
      <p:sp>
        <p:nvSpPr>
          <p:cNvPr id="12" name="TextBox 11">
            <a:extLst>
              <a:ext uri="{FF2B5EF4-FFF2-40B4-BE49-F238E27FC236}">
                <a16:creationId xmlns:a16="http://schemas.microsoft.com/office/drawing/2014/main" id="{6D82642B-9FD4-B9D3-F6E4-C72FDD2FA820}"/>
              </a:ext>
            </a:extLst>
          </p:cNvPr>
          <p:cNvSpPr txBox="1"/>
          <p:nvPr/>
        </p:nvSpPr>
        <p:spPr>
          <a:xfrm>
            <a:off x="373788" y="794702"/>
            <a:ext cx="4977905" cy="2616328"/>
          </a:xfrm>
          <a:prstGeom prst="rect">
            <a:avLst/>
          </a:prstGeom>
        </p:spPr>
        <p:txBody>
          <a:bodyPr vert="horz" lIns="91440" tIns="45720" rIns="91440" bIns="45720" rtlCol="0" anchor="ctr">
            <a:normAutofit/>
          </a:bodyPr>
          <a:lstStyle/>
          <a:p>
            <a:pPr indent="-228600">
              <a:lnSpc>
                <a:spcPct val="110000"/>
              </a:lnSpc>
              <a:spcAft>
                <a:spcPts val="600"/>
              </a:spcAft>
              <a:buClr>
                <a:schemeClr val="accent5"/>
              </a:buClr>
              <a:buFont typeface="Avenir Next LT Pro" panose="020B0504020202020204" pitchFamily="34" charset="0"/>
              <a:buChar char="+"/>
            </a:pPr>
            <a:r>
              <a:rPr lang="en-US" sz="1400" dirty="0">
                <a:solidFill>
                  <a:schemeClr val="tx2"/>
                </a:solidFill>
              </a:rPr>
              <a:t>Since the iteration heatmap method can hardly give any details due to its large coverage, heatmap generated specifically for small t values (t = 1, t = 3, t = 6, t= 9) are </a:t>
            </a:r>
            <a:r>
              <a:rPr lang="en-US" sz="1200" dirty="0">
                <a:solidFill>
                  <a:schemeClr val="tx2"/>
                </a:solidFill>
              </a:rPr>
              <a:t>generated</a:t>
            </a:r>
            <a:r>
              <a:rPr lang="en-US" sz="1400" dirty="0">
                <a:solidFill>
                  <a:schemeClr val="tx2"/>
                </a:solidFill>
              </a:rPr>
              <a:t> to see the change in the yield with respect to the increment of time.</a:t>
            </a:r>
          </a:p>
        </p:txBody>
      </p:sp>
      <p:pic>
        <p:nvPicPr>
          <p:cNvPr id="4" name="Picture 3">
            <a:extLst>
              <a:ext uri="{FF2B5EF4-FFF2-40B4-BE49-F238E27FC236}">
                <a16:creationId xmlns:a16="http://schemas.microsoft.com/office/drawing/2014/main" id="{DF766FBD-204F-FEDF-4988-4032C5EB5D63}"/>
              </a:ext>
            </a:extLst>
          </p:cNvPr>
          <p:cNvPicPr>
            <a:picLocks noChangeAspect="1"/>
          </p:cNvPicPr>
          <p:nvPr/>
        </p:nvPicPr>
        <p:blipFill>
          <a:blip r:embed="rId2"/>
          <a:stretch>
            <a:fillRect/>
          </a:stretch>
        </p:blipFill>
        <p:spPr>
          <a:xfrm>
            <a:off x="198742" y="3229241"/>
            <a:ext cx="2799572" cy="2792572"/>
          </a:xfrm>
          <a:prstGeom prst="rect">
            <a:avLst/>
          </a:prstGeom>
        </p:spPr>
      </p:pic>
      <p:pic>
        <p:nvPicPr>
          <p:cNvPr id="9" name="Picture 8">
            <a:extLst>
              <a:ext uri="{FF2B5EF4-FFF2-40B4-BE49-F238E27FC236}">
                <a16:creationId xmlns:a16="http://schemas.microsoft.com/office/drawing/2014/main" id="{3C436C5B-5387-A05E-5160-1021D87DFCD1}"/>
              </a:ext>
            </a:extLst>
          </p:cNvPr>
          <p:cNvPicPr>
            <a:picLocks noChangeAspect="1"/>
          </p:cNvPicPr>
          <p:nvPr/>
        </p:nvPicPr>
        <p:blipFill>
          <a:blip r:embed="rId3"/>
          <a:stretch>
            <a:fillRect/>
          </a:stretch>
        </p:blipFill>
        <p:spPr>
          <a:xfrm>
            <a:off x="6185448" y="3222595"/>
            <a:ext cx="2799572" cy="2750578"/>
          </a:xfrm>
          <a:prstGeom prst="rect">
            <a:avLst/>
          </a:prstGeom>
        </p:spPr>
      </p:pic>
      <p:grpSp>
        <p:nvGrpSpPr>
          <p:cNvPr id="32" name="Bottom Right">
            <a:extLst>
              <a:ext uri="{FF2B5EF4-FFF2-40B4-BE49-F238E27FC236}">
                <a16:creationId xmlns:a16="http://schemas.microsoft.com/office/drawing/2014/main" id="{078CE671-AEC6-4DA5-B286-5822B8F0DE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3" name="Graphic 157">
              <a:extLst>
                <a:ext uri="{FF2B5EF4-FFF2-40B4-BE49-F238E27FC236}">
                  <a16:creationId xmlns:a16="http://schemas.microsoft.com/office/drawing/2014/main" id="{8021CF9C-B8DA-49A3-97F2-024109E6CE3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35" name="Freeform: Shape 34">
                <a:extLst>
                  <a:ext uri="{FF2B5EF4-FFF2-40B4-BE49-F238E27FC236}">
                    <a16:creationId xmlns:a16="http://schemas.microsoft.com/office/drawing/2014/main" id="{531D8CB0-3CF6-4AB5-ADE1-D17583F314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Shape 35">
                <a:extLst>
                  <a:ext uri="{FF2B5EF4-FFF2-40B4-BE49-F238E27FC236}">
                    <a16:creationId xmlns:a16="http://schemas.microsoft.com/office/drawing/2014/main" id="{3B7B8559-B2C5-4F79-AC75-D73CD889DB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058B6E3E-1971-4098-816C-0F71B18A7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Shape 37">
                <a:extLst>
                  <a:ext uri="{FF2B5EF4-FFF2-40B4-BE49-F238E27FC236}">
                    <a16:creationId xmlns:a16="http://schemas.microsoft.com/office/drawing/2014/main" id="{7FF957C8-F96A-46C2-915F-0CBA11047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Shape 38">
                <a:extLst>
                  <a:ext uri="{FF2B5EF4-FFF2-40B4-BE49-F238E27FC236}">
                    <a16:creationId xmlns:a16="http://schemas.microsoft.com/office/drawing/2014/main" id="{3A1B755F-5A5A-4755-9171-910EF4F07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Shape 39">
                <a:extLst>
                  <a:ext uri="{FF2B5EF4-FFF2-40B4-BE49-F238E27FC236}">
                    <a16:creationId xmlns:a16="http://schemas.microsoft.com/office/drawing/2014/main" id="{1A697181-60A3-4B61-A9C9-7C77317CE4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Shape 40">
                <a:extLst>
                  <a:ext uri="{FF2B5EF4-FFF2-40B4-BE49-F238E27FC236}">
                    <a16:creationId xmlns:a16="http://schemas.microsoft.com/office/drawing/2014/main" id="{2A680608-ADC4-41FB-B4D6-45CFE08A9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4" name="Freeform: Shape 33">
              <a:extLst>
                <a:ext uri="{FF2B5EF4-FFF2-40B4-BE49-F238E27FC236}">
                  <a16:creationId xmlns:a16="http://schemas.microsoft.com/office/drawing/2014/main" id="{6DBF5767-5E3B-4B6B-96D4-8F38734905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13" name="Picture 12">
            <a:extLst>
              <a:ext uri="{FF2B5EF4-FFF2-40B4-BE49-F238E27FC236}">
                <a16:creationId xmlns:a16="http://schemas.microsoft.com/office/drawing/2014/main" id="{E5046A8D-7D6F-EC2E-ED62-578F835D2DEC}"/>
              </a:ext>
            </a:extLst>
          </p:cNvPr>
          <p:cNvPicPr>
            <a:picLocks noChangeAspect="1"/>
          </p:cNvPicPr>
          <p:nvPr/>
        </p:nvPicPr>
        <p:blipFill>
          <a:blip r:embed="rId4"/>
          <a:stretch>
            <a:fillRect/>
          </a:stretch>
        </p:blipFill>
        <p:spPr>
          <a:xfrm>
            <a:off x="9186269" y="3257589"/>
            <a:ext cx="2799572" cy="2680589"/>
          </a:xfrm>
          <a:prstGeom prst="rect">
            <a:avLst/>
          </a:prstGeom>
        </p:spPr>
      </p:pic>
      <p:pic>
        <p:nvPicPr>
          <p:cNvPr id="7" name="Picture 6">
            <a:extLst>
              <a:ext uri="{FF2B5EF4-FFF2-40B4-BE49-F238E27FC236}">
                <a16:creationId xmlns:a16="http://schemas.microsoft.com/office/drawing/2014/main" id="{7DD78E78-85D4-BD67-0054-22BCD2805146}"/>
              </a:ext>
            </a:extLst>
          </p:cNvPr>
          <p:cNvPicPr>
            <a:picLocks noChangeAspect="1"/>
          </p:cNvPicPr>
          <p:nvPr/>
        </p:nvPicPr>
        <p:blipFill>
          <a:blip r:embed="rId5"/>
          <a:stretch>
            <a:fillRect/>
          </a:stretch>
        </p:blipFill>
        <p:spPr>
          <a:xfrm>
            <a:off x="3197056" y="3229241"/>
            <a:ext cx="2799572" cy="2680589"/>
          </a:xfrm>
          <a:prstGeom prst="rect">
            <a:avLst/>
          </a:prstGeom>
        </p:spPr>
      </p:pic>
      <p:sp>
        <p:nvSpPr>
          <p:cNvPr id="42" name="TextBox 41">
            <a:extLst>
              <a:ext uri="{FF2B5EF4-FFF2-40B4-BE49-F238E27FC236}">
                <a16:creationId xmlns:a16="http://schemas.microsoft.com/office/drawing/2014/main" id="{E0633327-9755-67D3-9E76-DAED7D432B09}"/>
              </a:ext>
            </a:extLst>
          </p:cNvPr>
          <p:cNvSpPr txBox="1"/>
          <p:nvPr/>
        </p:nvSpPr>
        <p:spPr>
          <a:xfrm>
            <a:off x="994762" y="6042579"/>
            <a:ext cx="11491074" cy="369332"/>
          </a:xfrm>
          <a:prstGeom prst="rect">
            <a:avLst/>
          </a:prstGeom>
          <a:noFill/>
        </p:spPr>
        <p:txBody>
          <a:bodyPr wrap="square">
            <a:spAutoFit/>
          </a:bodyPr>
          <a:lstStyle/>
          <a:p>
            <a:r>
              <a:rPr lang="en-US" sz="1800" dirty="0">
                <a:solidFill>
                  <a:schemeClr val="tx2"/>
                </a:solidFill>
              </a:rPr>
              <a:t>t = 1			 t = 3				 t = 6			 t= 9</a:t>
            </a:r>
            <a:endParaRPr lang="en-CA" dirty="0"/>
          </a:p>
        </p:txBody>
      </p:sp>
      <p:sp>
        <p:nvSpPr>
          <p:cNvPr id="43" name="TextBox 42">
            <a:extLst>
              <a:ext uri="{FF2B5EF4-FFF2-40B4-BE49-F238E27FC236}">
                <a16:creationId xmlns:a16="http://schemas.microsoft.com/office/drawing/2014/main" id="{FF1D6343-55C9-E8C2-8099-75B06336AC30}"/>
              </a:ext>
            </a:extLst>
          </p:cNvPr>
          <p:cNvSpPr txBox="1"/>
          <p:nvPr/>
        </p:nvSpPr>
        <p:spPr>
          <a:xfrm>
            <a:off x="6234128" y="310353"/>
            <a:ext cx="4977905" cy="2616328"/>
          </a:xfrm>
          <a:prstGeom prst="rect">
            <a:avLst/>
          </a:prstGeom>
        </p:spPr>
        <p:txBody>
          <a:bodyPr vert="horz" lIns="91440" tIns="45720" rIns="91440" bIns="45720" rtlCol="0" anchor="ctr">
            <a:normAutofit/>
          </a:bodyPr>
          <a:lstStyle/>
          <a:p>
            <a:pPr indent="-228600">
              <a:lnSpc>
                <a:spcPct val="110000"/>
              </a:lnSpc>
              <a:spcAft>
                <a:spcPts val="600"/>
              </a:spcAft>
              <a:buClr>
                <a:schemeClr val="accent5"/>
              </a:buClr>
              <a:buFont typeface="Avenir Next LT Pro" panose="020B0504020202020204" pitchFamily="34" charset="0"/>
              <a:buChar char="+"/>
            </a:pPr>
            <a:r>
              <a:rPr lang="en-US" sz="1400" b="1" dirty="0">
                <a:solidFill>
                  <a:schemeClr val="tx2"/>
                </a:solidFill>
              </a:rPr>
              <a:t>Conclusion:</a:t>
            </a:r>
          </a:p>
          <a:p>
            <a:pPr indent="-228600">
              <a:lnSpc>
                <a:spcPct val="110000"/>
              </a:lnSpc>
              <a:spcAft>
                <a:spcPts val="600"/>
              </a:spcAft>
              <a:buClr>
                <a:schemeClr val="accent5"/>
              </a:buClr>
              <a:buFont typeface="Avenir Next LT Pro" panose="020B0504020202020204" pitchFamily="34" charset="0"/>
              <a:buChar char="+"/>
            </a:pPr>
            <a:r>
              <a:rPr lang="en-US" sz="1400" dirty="0">
                <a:solidFill>
                  <a:schemeClr val="tx2"/>
                </a:solidFill>
              </a:rPr>
              <a:t>1. no matter the value of the time interval t, for those harvesting schemes with highest yields, their density and volume always follow an inversely proportional relationship.</a:t>
            </a:r>
          </a:p>
          <a:p>
            <a:pPr indent="-228600">
              <a:lnSpc>
                <a:spcPct val="110000"/>
              </a:lnSpc>
              <a:spcAft>
                <a:spcPts val="600"/>
              </a:spcAft>
              <a:buClr>
                <a:schemeClr val="accent5"/>
              </a:buClr>
              <a:buFont typeface="Avenir Next LT Pro" panose="020B0504020202020204" pitchFamily="34" charset="0"/>
              <a:buChar char="+"/>
            </a:pPr>
            <a:r>
              <a:rPr lang="en-US" sz="1400" dirty="0">
                <a:solidFill>
                  <a:schemeClr val="tx2"/>
                </a:solidFill>
              </a:rPr>
              <a:t>2. As the value of t becomes bigger (longer interval), the maximum expected yield dropped dramatically, following an exponential relationship.</a:t>
            </a:r>
          </a:p>
        </p:txBody>
      </p:sp>
    </p:spTree>
    <p:extLst>
      <p:ext uri="{BB962C8B-B14F-4D97-AF65-F5344CB8AC3E}">
        <p14:creationId xmlns:p14="http://schemas.microsoft.com/office/powerpoint/2010/main" val="1982841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32D15CB3-AC64-41F7-86F8-22A111F3D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9B8FAC53-55F6-4B51-8FAD-977E5E7D7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BC29D267-CD4D-4FD7-8F45-1C8FB4235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0EFC9A2B-D1CA-4247-836D-EAB80EB5ED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F4F9AB28-B3F0-425B-8E51-E16DDB8536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891B00CE-2CF5-4DF1-A345-4516E2E83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8B332657-F1E9-428F-BA70-8DD848E55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766A6EF8-94C7-4127-9EF9-584AD6885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3B1C2001-8549-4C7B-86AB-049B0C99EF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23" name="Bottom Right">
            <a:extLst>
              <a:ext uri="{FF2B5EF4-FFF2-40B4-BE49-F238E27FC236}">
                <a16:creationId xmlns:a16="http://schemas.microsoft.com/office/drawing/2014/main" id="{921D9B61-CDA2-49D1-82AA-534691496F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A202591B-301C-460E-801A-4C116AC08CD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257EC7EC-4934-4A65-B3AA-6AE3BD073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201FEC27-F3E2-41E5-8C3B-FF66A13D8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CBFE67A7-A995-43D6-8414-EBB2A758A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6DB28E40-FF5E-459D-B516-A16554BBB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9724247A-6615-4D27-80F0-339276282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95168B2-CEF6-486B-AD0C-D063CDD98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E27C133D-9749-4B34-9018-29F3FF86C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0388060-18B7-4BD6-A3C5-F6B8E1467E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55024B40-39D1-3545-D606-9328FDC35A71}"/>
              </a:ext>
            </a:extLst>
          </p:cNvPr>
          <p:cNvGraphicFramePr>
            <a:graphicFrameLocks noGrp="1"/>
          </p:cNvGraphicFramePr>
          <p:nvPr>
            <p:ph idx="1"/>
            <p:extLst>
              <p:ext uri="{D42A27DB-BD31-4B8C-83A1-F6EECF244321}">
                <p14:modId xmlns:p14="http://schemas.microsoft.com/office/powerpoint/2010/main" val="1473773952"/>
              </p:ext>
            </p:extLst>
          </p:nvPr>
        </p:nvGraphicFramePr>
        <p:xfrm>
          <a:off x="600306" y="2221002"/>
          <a:ext cx="10982090" cy="4276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4" name="Title 1">
            <a:extLst>
              <a:ext uri="{FF2B5EF4-FFF2-40B4-BE49-F238E27FC236}">
                <a16:creationId xmlns:a16="http://schemas.microsoft.com/office/drawing/2014/main" id="{52ECF1B8-8128-2C26-3E3D-0CB79716FAA3}"/>
              </a:ext>
            </a:extLst>
          </p:cNvPr>
          <p:cNvSpPr>
            <a:spLocks noGrp="1"/>
          </p:cNvSpPr>
          <p:nvPr>
            <p:ph type="title"/>
          </p:nvPr>
        </p:nvSpPr>
        <p:spPr>
          <a:xfrm>
            <a:off x="272312" y="574096"/>
            <a:ext cx="3516193" cy="938452"/>
          </a:xfrm>
        </p:spPr>
        <p:txBody>
          <a:bodyPr vert="horz" lIns="91440" tIns="45720" rIns="91440" bIns="45720" rtlCol="0" anchor="b">
            <a:normAutofit/>
          </a:bodyPr>
          <a:lstStyle/>
          <a:p>
            <a:r>
              <a:rPr lang="en-US" sz="5400" kern="1200" dirty="0">
                <a:solidFill>
                  <a:schemeClr val="tx1"/>
                </a:solidFill>
                <a:latin typeface="+mj-lt"/>
                <a:ea typeface="+mj-ea"/>
                <a:cs typeface="+mj-cs"/>
              </a:rPr>
              <a:t>Strategy</a:t>
            </a:r>
          </a:p>
        </p:txBody>
      </p:sp>
      <p:sp>
        <p:nvSpPr>
          <p:cNvPr id="7" name="TextBox 6">
            <a:extLst>
              <a:ext uri="{FF2B5EF4-FFF2-40B4-BE49-F238E27FC236}">
                <a16:creationId xmlns:a16="http://schemas.microsoft.com/office/drawing/2014/main" id="{2A7B29B2-F869-F3CF-30BD-63AF1B6AA710}"/>
              </a:ext>
            </a:extLst>
          </p:cNvPr>
          <p:cNvSpPr txBox="1"/>
          <p:nvPr/>
        </p:nvSpPr>
        <p:spPr>
          <a:xfrm>
            <a:off x="3820407" y="897858"/>
            <a:ext cx="2191626" cy="530915"/>
          </a:xfrm>
          <a:prstGeom prst="rect">
            <a:avLst/>
          </a:prstGeom>
          <a:noFill/>
        </p:spPr>
        <p:txBody>
          <a:bodyPr wrap="none" rtlCol="0">
            <a:spAutoFit/>
          </a:bodyPr>
          <a:lstStyle/>
          <a:p>
            <a:r>
              <a:rPr lang="en-CA" dirty="0"/>
              <a:t>Harvesting scheme</a:t>
            </a:r>
          </a:p>
          <a:p>
            <a:r>
              <a:rPr lang="en-CA" altLang="zh-CN" sz="1050" dirty="0">
                <a:hlinkClick r:id="rId7" action="ppaction://hlinksldjump"/>
              </a:rPr>
              <a:t>(appendix A1.1)</a:t>
            </a:r>
            <a:endParaRPr lang="en-CA" sz="1050" dirty="0"/>
          </a:p>
        </p:txBody>
      </p:sp>
      <p:sp>
        <p:nvSpPr>
          <p:cNvPr id="8" name="Left Brace 7">
            <a:extLst>
              <a:ext uri="{FF2B5EF4-FFF2-40B4-BE49-F238E27FC236}">
                <a16:creationId xmlns:a16="http://schemas.microsoft.com/office/drawing/2014/main" id="{62FA5A88-D8D2-8A56-B821-4A0B7340082E}"/>
              </a:ext>
            </a:extLst>
          </p:cNvPr>
          <p:cNvSpPr/>
          <p:nvPr/>
        </p:nvSpPr>
        <p:spPr>
          <a:xfrm>
            <a:off x="6012033" y="348218"/>
            <a:ext cx="420624" cy="1837944"/>
          </a:xfrm>
          <a:prstGeom prst="leftBrace">
            <a:avLst/>
          </a:prstGeom>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CA"/>
          </a:p>
        </p:txBody>
      </p:sp>
      <p:sp>
        <p:nvSpPr>
          <p:cNvPr id="10" name="TextBox 9">
            <a:extLst>
              <a:ext uri="{FF2B5EF4-FFF2-40B4-BE49-F238E27FC236}">
                <a16:creationId xmlns:a16="http://schemas.microsoft.com/office/drawing/2014/main" id="{4919D9F3-D837-A4D6-A612-65E8247C0F6F}"/>
              </a:ext>
            </a:extLst>
          </p:cNvPr>
          <p:cNvSpPr txBox="1"/>
          <p:nvPr/>
        </p:nvSpPr>
        <p:spPr>
          <a:xfrm>
            <a:off x="6221571" y="663854"/>
            <a:ext cx="4355569" cy="1384995"/>
          </a:xfrm>
          <a:prstGeom prst="rect">
            <a:avLst/>
          </a:prstGeom>
          <a:noFill/>
        </p:spPr>
        <p:txBody>
          <a:bodyPr wrap="square" rtlCol="0">
            <a:spAutoFit/>
          </a:bodyPr>
          <a:lstStyle/>
          <a:p>
            <a:pPr marL="285750" indent="-285750">
              <a:buFontTx/>
              <a:buChar char="-"/>
            </a:pPr>
            <a:r>
              <a:rPr lang="en-CA" sz="1400" dirty="0"/>
              <a:t>At what algae solution density level should we harvest? (density level)</a:t>
            </a:r>
          </a:p>
          <a:p>
            <a:pPr marL="285750" indent="-285750">
              <a:buFontTx/>
              <a:buChar char="-"/>
            </a:pPr>
            <a:r>
              <a:rPr lang="en-CA" sz="1400" dirty="0"/>
              <a:t>For each harvest, how much solution containing algae should we collect? (volume)</a:t>
            </a:r>
          </a:p>
          <a:p>
            <a:pPr marL="285750" indent="-285750">
              <a:buFontTx/>
              <a:buChar char="-"/>
            </a:pPr>
            <a:r>
              <a:rPr lang="en-CA" sz="1400" dirty="0"/>
              <a:t>How long should it be between each harvest (time)</a:t>
            </a:r>
          </a:p>
        </p:txBody>
      </p:sp>
    </p:spTree>
    <p:extLst>
      <p:ext uri="{BB962C8B-B14F-4D97-AF65-F5344CB8AC3E}">
        <p14:creationId xmlns:p14="http://schemas.microsoft.com/office/powerpoint/2010/main" val="157169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4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2" name="Top left">
            <a:extLst>
              <a:ext uri="{FF2B5EF4-FFF2-40B4-BE49-F238E27FC236}">
                <a16:creationId xmlns:a16="http://schemas.microsoft.com/office/drawing/2014/main" id="{D4ED21F2-92DE-4312-8DBE-C137E2A19E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23" name="Freeform: Shape 22">
              <a:extLst>
                <a:ext uri="{FF2B5EF4-FFF2-40B4-BE49-F238E27FC236}">
                  <a16:creationId xmlns:a16="http://schemas.microsoft.com/office/drawing/2014/main" id="{AF87C1C3-17AE-4E8E-92D1-9D9478E5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Freeform: Shape 23">
              <a:extLst>
                <a:ext uri="{FF2B5EF4-FFF2-40B4-BE49-F238E27FC236}">
                  <a16:creationId xmlns:a16="http://schemas.microsoft.com/office/drawing/2014/main" id="{78317897-0579-4C54-A2C9-1D9E6CFE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DB10D173-E475-4E91-9B9D-38FB26902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8DFA5031-46E4-4B54-B410-B2C45429D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18470EC3-8E74-4E72-84DE-D86003D2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31803245-48A5-47F5-9F36-BA72818ED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CC29F321-A6F8-46F1-9834-04492B97F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F8467D70-26CD-4313-B6A0-EAF328FA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778996BC-8D17-AF1C-0D73-D25B41A616C8}"/>
              </a:ext>
            </a:extLst>
          </p:cNvPr>
          <p:cNvSpPr>
            <a:spLocks noGrp="1"/>
          </p:cNvSpPr>
          <p:nvPr>
            <p:ph type="title"/>
          </p:nvPr>
        </p:nvSpPr>
        <p:spPr>
          <a:xfrm>
            <a:off x="1175440" y="-609314"/>
            <a:ext cx="9795638" cy="1645419"/>
          </a:xfrm>
        </p:spPr>
        <p:txBody>
          <a:bodyPr vert="horz" lIns="91440" tIns="45720" rIns="91440" bIns="45720" rtlCol="0" anchor="b">
            <a:normAutofit/>
          </a:bodyPr>
          <a:lstStyle/>
          <a:p>
            <a:pPr algn="ctr"/>
            <a:r>
              <a:rPr lang="en-US" sz="3600" kern="1200" dirty="0">
                <a:solidFill>
                  <a:schemeClr val="tx2"/>
                </a:solidFill>
                <a:latin typeface="+mj-lt"/>
                <a:ea typeface="+mj-ea"/>
                <a:cs typeface="+mj-cs"/>
              </a:rPr>
              <a:t>C.3.1 Random Forest Regression</a:t>
            </a:r>
          </a:p>
        </p:txBody>
      </p:sp>
      <p:sp>
        <p:nvSpPr>
          <p:cNvPr id="6" name="TextBox 5">
            <a:extLst>
              <a:ext uri="{FF2B5EF4-FFF2-40B4-BE49-F238E27FC236}">
                <a16:creationId xmlns:a16="http://schemas.microsoft.com/office/drawing/2014/main" id="{21A27BAC-F4DC-3E5C-F978-858B0295EB35}"/>
              </a:ext>
            </a:extLst>
          </p:cNvPr>
          <p:cNvSpPr txBox="1"/>
          <p:nvPr/>
        </p:nvSpPr>
        <p:spPr>
          <a:xfrm>
            <a:off x="2351181" y="710491"/>
            <a:ext cx="7796762" cy="1743915"/>
          </a:xfrm>
          <a:prstGeom prst="rect">
            <a:avLst/>
          </a:prstGeom>
        </p:spPr>
        <p:txBody>
          <a:bodyPr vert="horz" lIns="91440" tIns="45720" rIns="91440" bIns="45720" rtlCol="0" anchor="ctr">
            <a:normAutofit/>
          </a:bodyPr>
          <a:lstStyle/>
          <a:p>
            <a:pPr indent="-228600" algn="ctr">
              <a:lnSpc>
                <a:spcPct val="110000"/>
              </a:lnSpc>
              <a:spcAft>
                <a:spcPts val="600"/>
              </a:spcAft>
              <a:buClr>
                <a:schemeClr val="accent5"/>
              </a:buClr>
              <a:buFont typeface="Avenir Next LT Pro" panose="020B0504020202020204" pitchFamily="34" charset="0"/>
              <a:buChar char="+"/>
            </a:pPr>
            <a:r>
              <a:rPr lang="en-US" sz="1600" dirty="0">
                <a:solidFill>
                  <a:schemeClr val="tx2"/>
                </a:solidFill>
              </a:rPr>
              <a:t>When considering harvesting at zero cost, the density, time and volume distribution is shown below</a:t>
            </a:r>
          </a:p>
        </p:txBody>
      </p:sp>
      <p:pic>
        <p:nvPicPr>
          <p:cNvPr id="13" name="Picture 12">
            <a:extLst>
              <a:ext uri="{FF2B5EF4-FFF2-40B4-BE49-F238E27FC236}">
                <a16:creationId xmlns:a16="http://schemas.microsoft.com/office/drawing/2014/main" id="{3F42A282-565C-B3A4-57B4-6F2999E2F06F}"/>
              </a:ext>
            </a:extLst>
          </p:cNvPr>
          <p:cNvPicPr>
            <a:picLocks noChangeAspect="1"/>
          </p:cNvPicPr>
          <p:nvPr/>
        </p:nvPicPr>
        <p:blipFill>
          <a:blip r:embed="rId3"/>
          <a:stretch>
            <a:fillRect/>
          </a:stretch>
        </p:blipFill>
        <p:spPr>
          <a:xfrm>
            <a:off x="376485" y="2140851"/>
            <a:ext cx="3443524" cy="2393250"/>
          </a:xfrm>
          <a:prstGeom prst="rect">
            <a:avLst/>
          </a:prstGeom>
        </p:spPr>
      </p:pic>
      <p:pic>
        <p:nvPicPr>
          <p:cNvPr id="10" name="Picture 9">
            <a:extLst>
              <a:ext uri="{FF2B5EF4-FFF2-40B4-BE49-F238E27FC236}">
                <a16:creationId xmlns:a16="http://schemas.microsoft.com/office/drawing/2014/main" id="{B2D25A34-33A8-2301-238B-113D1673D02F}"/>
              </a:ext>
            </a:extLst>
          </p:cNvPr>
          <p:cNvPicPr>
            <a:picLocks noChangeAspect="1"/>
          </p:cNvPicPr>
          <p:nvPr/>
        </p:nvPicPr>
        <p:blipFill>
          <a:blip r:embed="rId4"/>
          <a:stretch>
            <a:fillRect/>
          </a:stretch>
        </p:blipFill>
        <p:spPr>
          <a:xfrm>
            <a:off x="4269091" y="2140851"/>
            <a:ext cx="3653817" cy="2393250"/>
          </a:xfrm>
          <a:prstGeom prst="rect">
            <a:avLst/>
          </a:prstGeom>
        </p:spPr>
      </p:pic>
      <p:pic>
        <p:nvPicPr>
          <p:cNvPr id="8" name="Picture 7">
            <a:extLst>
              <a:ext uri="{FF2B5EF4-FFF2-40B4-BE49-F238E27FC236}">
                <a16:creationId xmlns:a16="http://schemas.microsoft.com/office/drawing/2014/main" id="{B2B16DD1-1CAD-5379-1615-14857792FBD2}"/>
              </a:ext>
            </a:extLst>
          </p:cNvPr>
          <p:cNvPicPr>
            <a:picLocks noChangeAspect="1"/>
          </p:cNvPicPr>
          <p:nvPr/>
        </p:nvPicPr>
        <p:blipFill>
          <a:blip r:embed="rId5"/>
          <a:stretch>
            <a:fillRect/>
          </a:stretch>
        </p:blipFill>
        <p:spPr>
          <a:xfrm>
            <a:off x="8197716" y="2209335"/>
            <a:ext cx="3792072" cy="2256282"/>
          </a:xfrm>
          <a:prstGeom prst="rect">
            <a:avLst/>
          </a:prstGeom>
        </p:spPr>
      </p:pic>
      <p:grpSp>
        <p:nvGrpSpPr>
          <p:cNvPr id="32" name="Bottom Right">
            <a:extLst>
              <a:ext uri="{FF2B5EF4-FFF2-40B4-BE49-F238E27FC236}">
                <a16:creationId xmlns:a16="http://schemas.microsoft.com/office/drawing/2014/main" id="{25330748-DCD3-40F6-80B6-BBD60F134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3" name="Graphic 157">
              <a:extLst>
                <a:ext uri="{FF2B5EF4-FFF2-40B4-BE49-F238E27FC236}">
                  <a16:creationId xmlns:a16="http://schemas.microsoft.com/office/drawing/2014/main" id="{7C76B3F8-E57B-4B84-AFCF-111FFBED9E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35" name="Freeform: Shape 34">
                <a:extLst>
                  <a:ext uri="{FF2B5EF4-FFF2-40B4-BE49-F238E27FC236}">
                    <a16:creationId xmlns:a16="http://schemas.microsoft.com/office/drawing/2014/main" id="{1F1327FF-A0D9-4C0E-A2D9-BDEBA8A07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Shape 35">
                <a:extLst>
                  <a:ext uri="{FF2B5EF4-FFF2-40B4-BE49-F238E27FC236}">
                    <a16:creationId xmlns:a16="http://schemas.microsoft.com/office/drawing/2014/main" id="{3EC6B6B4-1322-4A16-96A5-99CA4AC09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DBE35EC6-17FE-468B-8D53-827021BA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Shape 37">
                <a:extLst>
                  <a:ext uri="{FF2B5EF4-FFF2-40B4-BE49-F238E27FC236}">
                    <a16:creationId xmlns:a16="http://schemas.microsoft.com/office/drawing/2014/main" id="{CF55A04D-04B8-4EEA-8259-B97C0B9E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Shape 38">
                <a:extLst>
                  <a:ext uri="{FF2B5EF4-FFF2-40B4-BE49-F238E27FC236}">
                    <a16:creationId xmlns:a16="http://schemas.microsoft.com/office/drawing/2014/main" id="{C65F71FB-B02A-4D26-83F1-F529612E0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Shape 39">
                <a:extLst>
                  <a:ext uri="{FF2B5EF4-FFF2-40B4-BE49-F238E27FC236}">
                    <a16:creationId xmlns:a16="http://schemas.microsoft.com/office/drawing/2014/main" id="{965629FE-C08C-4B86-A392-E6717B454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Shape 40">
                <a:extLst>
                  <a:ext uri="{FF2B5EF4-FFF2-40B4-BE49-F238E27FC236}">
                    <a16:creationId xmlns:a16="http://schemas.microsoft.com/office/drawing/2014/main" id="{2D3C2A6F-3D83-4184-9EF4-34250BA8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4" name="Freeform: Shape 33">
              <a:extLst>
                <a:ext uri="{FF2B5EF4-FFF2-40B4-BE49-F238E27FC236}">
                  <a16:creationId xmlns:a16="http://schemas.microsoft.com/office/drawing/2014/main" id="{1FC3D0CE-49BC-4D5A-8326-EE25E39F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15" name="Picture 14">
            <a:extLst>
              <a:ext uri="{FF2B5EF4-FFF2-40B4-BE49-F238E27FC236}">
                <a16:creationId xmlns:a16="http://schemas.microsoft.com/office/drawing/2014/main" id="{CE13CBD0-FFE0-3DDC-E883-BC379C814DA4}"/>
              </a:ext>
            </a:extLst>
          </p:cNvPr>
          <p:cNvPicPr>
            <a:picLocks noChangeAspect="1"/>
          </p:cNvPicPr>
          <p:nvPr/>
        </p:nvPicPr>
        <p:blipFill>
          <a:blip r:embed="rId6"/>
          <a:stretch>
            <a:fillRect/>
          </a:stretch>
        </p:blipFill>
        <p:spPr>
          <a:xfrm>
            <a:off x="4391862" y="4770693"/>
            <a:ext cx="3362794" cy="990738"/>
          </a:xfrm>
          <a:prstGeom prst="rect">
            <a:avLst/>
          </a:prstGeom>
        </p:spPr>
      </p:pic>
      <p:sp>
        <p:nvSpPr>
          <p:cNvPr id="16" name="TextBox 15">
            <a:extLst>
              <a:ext uri="{FF2B5EF4-FFF2-40B4-BE49-F238E27FC236}">
                <a16:creationId xmlns:a16="http://schemas.microsoft.com/office/drawing/2014/main" id="{81AE4B7C-7B5E-DB0D-726D-575BE0FD380A}"/>
              </a:ext>
            </a:extLst>
          </p:cNvPr>
          <p:cNvSpPr txBox="1"/>
          <p:nvPr/>
        </p:nvSpPr>
        <p:spPr>
          <a:xfrm>
            <a:off x="244640" y="4892766"/>
            <a:ext cx="3860001" cy="954107"/>
          </a:xfrm>
          <a:prstGeom prst="rect">
            <a:avLst/>
          </a:prstGeom>
          <a:noFill/>
        </p:spPr>
        <p:txBody>
          <a:bodyPr wrap="square" rtlCol="0">
            <a:spAutoFit/>
          </a:bodyPr>
          <a:lstStyle/>
          <a:p>
            <a:r>
              <a:rPr lang="en-CA" sz="1400" dirty="0"/>
              <a:t>Time has the lowest feature importance because it seldom varies. Volume for each harvest is low and density focuses at 1g/L and 7g/L, indicating possible harvest interval.</a:t>
            </a:r>
          </a:p>
        </p:txBody>
      </p:sp>
    </p:spTree>
    <p:extLst>
      <p:ext uri="{BB962C8B-B14F-4D97-AF65-F5344CB8AC3E}">
        <p14:creationId xmlns:p14="http://schemas.microsoft.com/office/powerpoint/2010/main" val="2749236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9" name="Rectangle 4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1" name="Top left">
            <a:extLst>
              <a:ext uri="{FF2B5EF4-FFF2-40B4-BE49-F238E27FC236}">
                <a16:creationId xmlns:a16="http://schemas.microsoft.com/office/drawing/2014/main" id="{E8ABCFC2-1187-4EFE-87CB-D1ABA0F5DB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52" name="Freeform: Shape 51">
              <a:extLst>
                <a:ext uri="{FF2B5EF4-FFF2-40B4-BE49-F238E27FC236}">
                  <a16:creationId xmlns:a16="http://schemas.microsoft.com/office/drawing/2014/main" id="{C4CE539D-89D1-484C-B390-9D6005029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3" name="Freeform: Shape 52">
              <a:extLst>
                <a:ext uri="{FF2B5EF4-FFF2-40B4-BE49-F238E27FC236}">
                  <a16:creationId xmlns:a16="http://schemas.microsoft.com/office/drawing/2014/main" id="{285D0A74-51B8-440F-8ADF-3F2ED1C84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A5C9E45B-6B92-475E-8B2E-97729EE8FC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E7E3A49B-F12C-4355-84DE-0EF54227A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3DE6BF50-27B1-444D-9E81-752674A04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C8B7A474-F527-47C3-94C4-A0F446276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2D1AF5A9-1A6C-4F55-B975-879BF9EE3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1039866D-1864-499B-9BD7-C8178A07F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778996BC-8D17-AF1C-0D73-D25B41A616C8}"/>
              </a:ext>
            </a:extLst>
          </p:cNvPr>
          <p:cNvSpPr>
            <a:spLocks noGrp="1"/>
          </p:cNvSpPr>
          <p:nvPr>
            <p:ph type="title"/>
          </p:nvPr>
        </p:nvSpPr>
        <p:spPr>
          <a:xfrm>
            <a:off x="209314" y="-39304"/>
            <a:ext cx="6098165" cy="2091782"/>
          </a:xfrm>
        </p:spPr>
        <p:txBody>
          <a:bodyPr vert="horz" lIns="91440" tIns="45720" rIns="91440" bIns="45720" rtlCol="0" anchor="ctr">
            <a:normAutofit/>
          </a:bodyPr>
          <a:lstStyle/>
          <a:p>
            <a:pPr>
              <a:lnSpc>
                <a:spcPct val="90000"/>
              </a:lnSpc>
            </a:pPr>
            <a:r>
              <a:rPr lang="en-US" sz="2800" kern="1200">
                <a:solidFill>
                  <a:schemeClr val="tx2"/>
                </a:solidFill>
                <a:latin typeface="+mj-lt"/>
                <a:ea typeface="+mj-ea"/>
                <a:cs typeface="+mj-cs"/>
              </a:rPr>
              <a:t>C.4.1 Improved optimization model</a:t>
            </a:r>
            <a:endParaRPr lang="en-US" sz="2800" kern="1200" dirty="0">
              <a:solidFill>
                <a:schemeClr val="tx2"/>
              </a:solidFill>
              <a:latin typeface="+mj-lt"/>
              <a:ea typeface="+mj-ea"/>
              <a:cs typeface="+mj-cs"/>
            </a:endParaRPr>
          </a:p>
        </p:txBody>
      </p:sp>
      <p:sp>
        <p:nvSpPr>
          <p:cNvPr id="12" name="TextBox 11">
            <a:extLst>
              <a:ext uri="{FF2B5EF4-FFF2-40B4-BE49-F238E27FC236}">
                <a16:creationId xmlns:a16="http://schemas.microsoft.com/office/drawing/2014/main" id="{6D82642B-9FD4-B9D3-F6E4-C72FDD2FA820}"/>
              </a:ext>
            </a:extLst>
          </p:cNvPr>
          <p:cNvSpPr txBox="1"/>
          <p:nvPr/>
        </p:nvSpPr>
        <p:spPr>
          <a:xfrm>
            <a:off x="152397" y="648181"/>
            <a:ext cx="11008867" cy="2091182"/>
          </a:xfrm>
          <a:prstGeom prst="rect">
            <a:avLst/>
          </a:prstGeom>
        </p:spPr>
        <p:txBody>
          <a:bodyPr vert="horz" lIns="91440" tIns="45720" rIns="91440" bIns="45720" rtlCol="0" anchor="ctr">
            <a:normAutofit/>
          </a:bodyPr>
          <a:lstStyle/>
          <a:p>
            <a:pPr indent="-228600">
              <a:lnSpc>
                <a:spcPct val="110000"/>
              </a:lnSpc>
              <a:spcAft>
                <a:spcPts val="600"/>
              </a:spcAft>
              <a:buClr>
                <a:schemeClr val="accent5"/>
              </a:buClr>
              <a:buFont typeface="Avenir Next LT Pro" panose="020B0504020202020204" pitchFamily="34" charset="0"/>
              <a:buChar char="+"/>
            </a:pPr>
            <a:r>
              <a:rPr lang="en-US" sz="1400" dirty="0">
                <a:solidFill>
                  <a:schemeClr val="tx2"/>
                </a:solidFill>
              </a:rPr>
              <a:t>After introducing cost, the harvesting scheme pattern changed dramatically. The following plots shows the time interval and profit made in the optimal harvesting scheme with respect to the cost per harvest. (optimal time vs cost &amp; optimal profit vs cost)</a:t>
            </a:r>
          </a:p>
          <a:p>
            <a:pPr lvl="1" indent="-228600">
              <a:lnSpc>
                <a:spcPct val="110000"/>
              </a:lnSpc>
              <a:spcAft>
                <a:spcPts val="600"/>
              </a:spcAft>
              <a:buClr>
                <a:schemeClr val="accent5"/>
              </a:buClr>
              <a:buFont typeface="Avenir Next LT Pro" panose="020B0504020202020204" pitchFamily="34" charset="0"/>
              <a:buChar char="+"/>
            </a:pPr>
            <a:endParaRPr lang="en-US" sz="1200" dirty="0">
              <a:solidFill>
                <a:schemeClr val="tx2"/>
              </a:solidFill>
            </a:endParaRPr>
          </a:p>
        </p:txBody>
      </p:sp>
      <p:pic>
        <p:nvPicPr>
          <p:cNvPr id="4" name="Picture 3">
            <a:extLst>
              <a:ext uri="{FF2B5EF4-FFF2-40B4-BE49-F238E27FC236}">
                <a16:creationId xmlns:a16="http://schemas.microsoft.com/office/drawing/2014/main" id="{6BB1EAAB-97BC-D55A-B489-ABBBF4F98E7F}"/>
              </a:ext>
            </a:extLst>
          </p:cNvPr>
          <p:cNvPicPr>
            <a:picLocks noChangeAspect="1"/>
          </p:cNvPicPr>
          <p:nvPr/>
        </p:nvPicPr>
        <p:blipFill>
          <a:blip r:embed="rId2"/>
          <a:stretch>
            <a:fillRect/>
          </a:stretch>
        </p:blipFill>
        <p:spPr>
          <a:xfrm>
            <a:off x="357079" y="2280641"/>
            <a:ext cx="5130560" cy="2565280"/>
          </a:xfrm>
          <a:prstGeom prst="rect">
            <a:avLst/>
          </a:prstGeom>
        </p:spPr>
      </p:pic>
      <p:pic>
        <p:nvPicPr>
          <p:cNvPr id="7" name="Picture 6">
            <a:extLst>
              <a:ext uri="{FF2B5EF4-FFF2-40B4-BE49-F238E27FC236}">
                <a16:creationId xmlns:a16="http://schemas.microsoft.com/office/drawing/2014/main" id="{C2FF1C70-3007-B254-95C3-E7A911323B28}"/>
              </a:ext>
            </a:extLst>
          </p:cNvPr>
          <p:cNvPicPr>
            <a:picLocks noChangeAspect="1"/>
          </p:cNvPicPr>
          <p:nvPr/>
        </p:nvPicPr>
        <p:blipFill>
          <a:blip r:embed="rId3"/>
          <a:stretch>
            <a:fillRect/>
          </a:stretch>
        </p:blipFill>
        <p:spPr>
          <a:xfrm>
            <a:off x="6432411" y="2294262"/>
            <a:ext cx="5130560" cy="2552454"/>
          </a:xfrm>
          <a:prstGeom prst="rect">
            <a:avLst/>
          </a:prstGeom>
        </p:spPr>
      </p:pic>
      <p:grpSp>
        <p:nvGrpSpPr>
          <p:cNvPr id="61" name="Bottom Right">
            <a:extLst>
              <a:ext uri="{FF2B5EF4-FFF2-40B4-BE49-F238E27FC236}">
                <a16:creationId xmlns:a16="http://schemas.microsoft.com/office/drawing/2014/main" id="{CE5E50B5-764C-4CF0-BE62-6330BDB193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62" name="Graphic 157">
              <a:extLst>
                <a:ext uri="{FF2B5EF4-FFF2-40B4-BE49-F238E27FC236}">
                  <a16:creationId xmlns:a16="http://schemas.microsoft.com/office/drawing/2014/main" id="{9C1BDBFA-B254-41ED-90D6-17F930A079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64" name="Freeform: Shape 63">
                <a:extLst>
                  <a:ext uri="{FF2B5EF4-FFF2-40B4-BE49-F238E27FC236}">
                    <a16:creationId xmlns:a16="http://schemas.microsoft.com/office/drawing/2014/main" id="{1E84A133-F5D3-4950-9DC9-A3DEEEBC9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682FFBFE-D99F-4065-9AEC-88E664DB8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421980AE-6D2C-4DAE-A7A8-52045837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63B2229E-2951-41E8-AD53-08D8005238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82D20C4F-2AC9-44DD-9092-45ACB8A17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08C98BF0-6D5F-4454-8756-16602535A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id="{B6F1B3E8-AAFA-43AA-9872-DF033CCBF6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63" name="Freeform: Shape 62">
              <a:extLst>
                <a:ext uri="{FF2B5EF4-FFF2-40B4-BE49-F238E27FC236}">
                  <a16:creationId xmlns:a16="http://schemas.microsoft.com/office/drawing/2014/main" id="{ECAE8F4B-267D-4381-A9FD-CEF14AE69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8" name="TextBox 7">
            <a:extLst>
              <a:ext uri="{FF2B5EF4-FFF2-40B4-BE49-F238E27FC236}">
                <a16:creationId xmlns:a16="http://schemas.microsoft.com/office/drawing/2014/main" id="{6227AFED-CD42-0B5E-C253-4868A304EB4A}"/>
              </a:ext>
            </a:extLst>
          </p:cNvPr>
          <p:cNvSpPr txBox="1"/>
          <p:nvPr/>
        </p:nvSpPr>
        <p:spPr>
          <a:xfrm>
            <a:off x="281793" y="4872819"/>
            <a:ext cx="4874612" cy="2031325"/>
          </a:xfrm>
          <a:prstGeom prst="rect">
            <a:avLst/>
          </a:prstGeom>
          <a:noFill/>
        </p:spPr>
        <p:txBody>
          <a:bodyPr wrap="square" rtlCol="0">
            <a:spAutoFit/>
          </a:bodyPr>
          <a:lstStyle/>
          <a:p>
            <a:r>
              <a:rPr lang="en-CA" sz="1400" dirty="0"/>
              <a:t>In the </a:t>
            </a:r>
            <a:r>
              <a:rPr lang="en-CA" sz="1400" b="1" dirty="0"/>
              <a:t>time vs cost plot</a:t>
            </a:r>
            <a:r>
              <a:rPr lang="en-CA" sz="1400" dirty="0"/>
              <a:t>, we could see that in the only there is little cost in harvesting can a scheme choose to harvest at maximum frequency (low t value). Once the cost increases by a little, the time interval surged to around 20min, and maintains until the cost per harvest increases to $0.6, after that the time jumped to 200min between each harvest. This is because the price of the algae is $7/kg, the increasing cost leads to a decreasing profit margin.</a:t>
            </a:r>
            <a:endParaRPr lang="en-CA" sz="1600" dirty="0"/>
          </a:p>
        </p:txBody>
      </p:sp>
      <p:sp>
        <p:nvSpPr>
          <p:cNvPr id="74" name="TextBox 73">
            <a:extLst>
              <a:ext uri="{FF2B5EF4-FFF2-40B4-BE49-F238E27FC236}">
                <a16:creationId xmlns:a16="http://schemas.microsoft.com/office/drawing/2014/main" id="{C5025ACC-452B-FBBE-10BC-64050D19ECB9}"/>
              </a:ext>
            </a:extLst>
          </p:cNvPr>
          <p:cNvSpPr txBox="1"/>
          <p:nvPr/>
        </p:nvSpPr>
        <p:spPr>
          <a:xfrm>
            <a:off x="7079470" y="4991710"/>
            <a:ext cx="4036742" cy="1600438"/>
          </a:xfrm>
          <a:prstGeom prst="rect">
            <a:avLst/>
          </a:prstGeom>
          <a:noFill/>
        </p:spPr>
        <p:txBody>
          <a:bodyPr wrap="square" rtlCol="0">
            <a:spAutoFit/>
          </a:bodyPr>
          <a:lstStyle/>
          <a:p>
            <a:r>
              <a:rPr lang="en-CA" sz="1400" dirty="0"/>
              <a:t>In the </a:t>
            </a:r>
            <a:r>
              <a:rPr lang="en-CA" sz="1400" b="1" dirty="0"/>
              <a:t>profit vs cost plot, </a:t>
            </a:r>
            <a:r>
              <a:rPr lang="en-CA" sz="1400" dirty="0"/>
              <a:t>we could see that the theoretical maximum profit drops quickly at the beginning, meaning once there is cost, there will be a big difference in profit made. Therefore, theoretical maximum profit/ output can only be used as reference because in reality, cost is inevitable.</a:t>
            </a:r>
            <a:endParaRPr lang="en-CA" sz="1600" dirty="0"/>
          </a:p>
        </p:txBody>
      </p:sp>
    </p:spTree>
    <p:extLst>
      <p:ext uri="{BB962C8B-B14F-4D97-AF65-F5344CB8AC3E}">
        <p14:creationId xmlns:p14="http://schemas.microsoft.com/office/powerpoint/2010/main" val="3266412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B75118-CEDF-102D-69EF-45BCFA554990}"/>
              </a:ext>
            </a:extLst>
          </p:cNvPr>
          <p:cNvSpPr>
            <a:spLocks noGrp="1"/>
          </p:cNvSpPr>
          <p:nvPr>
            <p:ph type="title"/>
          </p:nvPr>
        </p:nvSpPr>
        <p:spPr>
          <a:xfrm>
            <a:off x="69954" y="138387"/>
            <a:ext cx="4410606" cy="904029"/>
          </a:xfrm>
        </p:spPr>
        <p:txBody>
          <a:bodyPr vert="horz" lIns="91440" tIns="45720" rIns="91440" bIns="45720" rtlCol="0" anchor="b">
            <a:normAutofit/>
          </a:bodyPr>
          <a:lstStyle/>
          <a:p>
            <a:r>
              <a:rPr lang="en-US" sz="4800" kern="1200" dirty="0">
                <a:solidFill>
                  <a:schemeClr val="tx1"/>
                </a:solidFill>
                <a:latin typeface="+mj-lt"/>
                <a:ea typeface="+mj-ea"/>
                <a:cs typeface="+mj-cs"/>
              </a:rPr>
              <a:t>Architecture</a:t>
            </a:r>
            <a:endParaRPr lang="en-US" sz="5400" kern="1200" dirty="0">
              <a:solidFill>
                <a:schemeClr val="tx1"/>
              </a:solidFill>
              <a:latin typeface="+mj-lt"/>
              <a:ea typeface="+mj-ea"/>
              <a:cs typeface="+mj-cs"/>
            </a:endParaRPr>
          </a:p>
        </p:txBody>
      </p:sp>
      <p:pic>
        <p:nvPicPr>
          <p:cNvPr id="8" name="Picture 7">
            <a:extLst>
              <a:ext uri="{FF2B5EF4-FFF2-40B4-BE49-F238E27FC236}">
                <a16:creationId xmlns:a16="http://schemas.microsoft.com/office/drawing/2014/main" id="{D8DBACE1-8649-BD2F-2ED2-45B640F6C42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21208" y="202913"/>
            <a:ext cx="11149584" cy="5198227"/>
          </a:xfrm>
          <a:prstGeom prst="rect">
            <a:avLst/>
          </a:prstGeom>
        </p:spPr>
      </p:pic>
      <p:sp>
        <p:nvSpPr>
          <p:cNvPr id="9" name="TextBox 8">
            <a:extLst>
              <a:ext uri="{FF2B5EF4-FFF2-40B4-BE49-F238E27FC236}">
                <a16:creationId xmlns:a16="http://schemas.microsoft.com/office/drawing/2014/main" id="{CD807BE8-9407-40ED-18A2-F10E9A7FFCB1}"/>
              </a:ext>
            </a:extLst>
          </p:cNvPr>
          <p:cNvSpPr txBox="1"/>
          <p:nvPr/>
        </p:nvSpPr>
        <p:spPr>
          <a:xfrm>
            <a:off x="69954" y="5300870"/>
            <a:ext cx="10756542" cy="1354217"/>
          </a:xfrm>
          <a:prstGeom prst="rect">
            <a:avLst/>
          </a:prstGeom>
          <a:noFill/>
        </p:spPr>
        <p:txBody>
          <a:bodyPr wrap="square" rtlCol="0">
            <a:spAutoFit/>
          </a:bodyPr>
          <a:lstStyle/>
          <a:p>
            <a:r>
              <a:rPr lang="en-CA" b="1" dirty="0"/>
              <a:t>Recommendation:</a:t>
            </a:r>
          </a:p>
          <a:p>
            <a:r>
              <a:rPr lang="en-CA" sz="1600" dirty="0"/>
              <a:t>1. Daily updated laboratory data taken manually could be uploaded to cloud data warehouse such as Google Cloud Platform so data analysis could be easily done using Google </a:t>
            </a:r>
            <a:r>
              <a:rPr lang="en-CA" sz="1600" dirty="0" err="1"/>
              <a:t>BigQuery</a:t>
            </a:r>
            <a:r>
              <a:rPr lang="en-CA" sz="1600" dirty="0"/>
              <a:t>.</a:t>
            </a:r>
          </a:p>
          <a:p>
            <a:r>
              <a:rPr lang="en-CA" sz="1600" dirty="0"/>
              <a:t>2. Laboratory data should be taken with norm, and should avoid irregular interference in the data, which could lead to unreliable analysis (Garbage in, garbage out)</a:t>
            </a:r>
          </a:p>
        </p:txBody>
      </p:sp>
    </p:spTree>
    <p:extLst>
      <p:ext uri="{BB962C8B-B14F-4D97-AF65-F5344CB8AC3E}">
        <p14:creationId xmlns:p14="http://schemas.microsoft.com/office/powerpoint/2010/main" val="226589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 name="Top left">
            <a:extLst>
              <a:ext uri="{FF2B5EF4-FFF2-40B4-BE49-F238E27FC236}">
                <a16:creationId xmlns:a16="http://schemas.microsoft.com/office/drawing/2014/main" id="{32D15CB3-AC64-41F7-86F8-22A111F3D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5" name="Freeform: Shape 14">
              <a:extLst>
                <a:ext uri="{FF2B5EF4-FFF2-40B4-BE49-F238E27FC236}">
                  <a16:creationId xmlns:a16="http://schemas.microsoft.com/office/drawing/2014/main" id="{9B8FAC53-55F6-4B51-8FAD-977E5E7D7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BC29D267-CD4D-4FD7-8F45-1C8FB4235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0EFC9A2B-D1CA-4247-836D-EAB80EB5ED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F4F9AB28-B3F0-425B-8E51-E16DDB8536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891B00CE-2CF5-4DF1-A345-4516E2E83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8B332657-F1E9-428F-BA70-8DD848E55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766A6EF8-94C7-4127-9EF9-584AD6885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3B1C2001-8549-4C7B-86AB-049B0C99EF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0A01E56D-6928-7261-97CB-C4385120767E}"/>
              </a:ext>
            </a:extLst>
          </p:cNvPr>
          <p:cNvSpPr>
            <a:spLocks noGrp="1"/>
          </p:cNvSpPr>
          <p:nvPr>
            <p:ph type="title"/>
          </p:nvPr>
        </p:nvSpPr>
        <p:spPr>
          <a:xfrm>
            <a:off x="1149813" y="-71880"/>
            <a:ext cx="9988166" cy="1499401"/>
          </a:xfrm>
        </p:spPr>
        <p:txBody>
          <a:bodyPr>
            <a:normAutofit/>
          </a:bodyPr>
          <a:lstStyle/>
          <a:p>
            <a:pPr algn="ctr"/>
            <a:r>
              <a:rPr lang="en-CA" dirty="0"/>
              <a:t>data processing</a:t>
            </a:r>
          </a:p>
        </p:txBody>
      </p:sp>
      <p:grpSp>
        <p:nvGrpSpPr>
          <p:cNvPr id="24" name="Bottom Right">
            <a:extLst>
              <a:ext uri="{FF2B5EF4-FFF2-40B4-BE49-F238E27FC236}">
                <a16:creationId xmlns:a16="http://schemas.microsoft.com/office/drawing/2014/main" id="{921D9B61-CDA2-49D1-82AA-534691496F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5" name="Graphic 157">
              <a:extLst>
                <a:ext uri="{FF2B5EF4-FFF2-40B4-BE49-F238E27FC236}">
                  <a16:creationId xmlns:a16="http://schemas.microsoft.com/office/drawing/2014/main" id="{A202591B-301C-460E-801A-4C116AC08CD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7" name="Freeform: Shape 26">
                <a:extLst>
                  <a:ext uri="{FF2B5EF4-FFF2-40B4-BE49-F238E27FC236}">
                    <a16:creationId xmlns:a16="http://schemas.microsoft.com/office/drawing/2014/main" id="{257EC7EC-4934-4A65-B3AA-6AE3BD073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201FEC27-F3E2-41E5-8C3B-FF66A13D8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CBFE67A7-A995-43D6-8414-EBB2A758A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6DB28E40-FF5E-459D-B516-A16554BBB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9724247A-6615-4D27-80F0-339276282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495168B2-CEF6-486B-AD0C-D063CDD98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Shape 32">
                <a:extLst>
                  <a:ext uri="{FF2B5EF4-FFF2-40B4-BE49-F238E27FC236}">
                    <a16:creationId xmlns:a16="http://schemas.microsoft.com/office/drawing/2014/main" id="{E27C133D-9749-4B34-9018-29F3FF86C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6" name="Freeform: Shape 25">
              <a:extLst>
                <a:ext uri="{FF2B5EF4-FFF2-40B4-BE49-F238E27FC236}">
                  <a16:creationId xmlns:a16="http://schemas.microsoft.com/office/drawing/2014/main" id="{10388060-18B7-4BD6-A3C5-F6B8E1467E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60A5C917-B757-17E4-08FA-190CC3B31173}"/>
              </a:ext>
            </a:extLst>
          </p:cNvPr>
          <p:cNvGraphicFramePr>
            <a:graphicFrameLocks noGrp="1"/>
          </p:cNvGraphicFramePr>
          <p:nvPr>
            <p:ph idx="1"/>
            <p:extLst>
              <p:ext uri="{D42A27DB-BD31-4B8C-83A1-F6EECF244321}">
                <p14:modId xmlns:p14="http://schemas.microsoft.com/office/powerpoint/2010/main" val="1402184997"/>
              </p:ext>
            </p:extLst>
          </p:nvPr>
        </p:nvGraphicFramePr>
        <p:xfrm>
          <a:off x="1157168" y="2434578"/>
          <a:ext cx="9889571" cy="31577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2" name="TextBox 61">
            <a:extLst>
              <a:ext uri="{FF2B5EF4-FFF2-40B4-BE49-F238E27FC236}">
                <a16:creationId xmlns:a16="http://schemas.microsoft.com/office/drawing/2014/main" id="{3B9BE867-A7C1-A80A-04FE-51791B81E970}"/>
              </a:ext>
            </a:extLst>
          </p:cNvPr>
          <p:cNvSpPr txBox="1"/>
          <p:nvPr/>
        </p:nvSpPr>
        <p:spPr>
          <a:xfrm>
            <a:off x="1200187" y="4986331"/>
            <a:ext cx="1604270" cy="1384995"/>
          </a:xfrm>
          <a:prstGeom prst="rect">
            <a:avLst/>
          </a:prstGeom>
          <a:noFill/>
        </p:spPr>
        <p:txBody>
          <a:bodyPr wrap="square" rtlCol="0">
            <a:spAutoFit/>
          </a:bodyPr>
          <a:lstStyle/>
          <a:p>
            <a:r>
              <a:rPr lang="en-CA" sz="1200" dirty="0"/>
              <a:t>remove nulls and outliers due to experimental mistakes. </a:t>
            </a:r>
          </a:p>
          <a:p>
            <a:endParaRPr lang="en-CA" dirty="0"/>
          </a:p>
          <a:p>
            <a:endParaRPr lang="en-CA" dirty="0"/>
          </a:p>
        </p:txBody>
      </p:sp>
      <p:sp>
        <p:nvSpPr>
          <p:cNvPr id="63" name="TextBox 62">
            <a:extLst>
              <a:ext uri="{FF2B5EF4-FFF2-40B4-BE49-F238E27FC236}">
                <a16:creationId xmlns:a16="http://schemas.microsoft.com/office/drawing/2014/main" id="{A4EFDCEF-B923-09E5-8F6E-53157DD8F53E}"/>
              </a:ext>
            </a:extLst>
          </p:cNvPr>
          <p:cNvSpPr txBox="1"/>
          <p:nvPr/>
        </p:nvSpPr>
        <p:spPr>
          <a:xfrm>
            <a:off x="2812532" y="4986331"/>
            <a:ext cx="1581744" cy="461665"/>
          </a:xfrm>
          <a:prstGeom prst="rect">
            <a:avLst/>
          </a:prstGeom>
          <a:noFill/>
        </p:spPr>
        <p:txBody>
          <a:bodyPr wrap="square" rtlCol="0">
            <a:spAutoFit/>
          </a:bodyPr>
          <a:lstStyle/>
          <a:p>
            <a:r>
              <a:rPr lang="en-CA" sz="1200" dirty="0"/>
              <a:t>plot daily recorded density vs time</a:t>
            </a:r>
          </a:p>
        </p:txBody>
      </p:sp>
      <p:sp>
        <p:nvSpPr>
          <p:cNvPr id="64" name="TextBox 63">
            <a:extLst>
              <a:ext uri="{FF2B5EF4-FFF2-40B4-BE49-F238E27FC236}">
                <a16:creationId xmlns:a16="http://schemas.microsoft.com/office/drawing/2014/main" id="{7A3FAD05-3061-D5A2-7F68-6B4E54EAAC3B}"/>
              </a:ext>
            </a:extLst>
          </p:cNvPr>
          <p:cNvSpPr txBox="1"/>
          <p:nvPr/>
        </p:nvSpPr>
        <p:spPr>
          <a:xfrm>
            <a:off x="4563456" y="4972041"/>
            <a:ext cx="1604269" cy="1015663"/>
          </a:xfrm>
          <a:prstGeom prst="rect">
            <a:avLst/>
          </a:prstGeom>
          <a:noFill/>
        </p:spPr>
        <p:txBody>
          <a:bodyPr wrap="square" rtlCol="0">
            <a:spAutoFit/>
          </a:bodyPr>
          <a:lstStyle/>
          <a:p>
            <a:r>
              <a:rPr lang="en-CA" sz="1200" dirty="0"/>
              <a:t>select the growth period that is not affected by the experiments. </a:t>
            </a:r>
          </a:p>
          <a:p>
            <a:r>
              <a:rPr lang="en-CA" sz="1100" dirty="0">
                <a:hlinkClick r:id="rId7" action="ppaction://hlinksldjump"/>
              </a:rPr>
              <a:t>(Appendix C.1.2)</a:t>
            </a:r>
            <a:endParaRPr lang="en-CA" sz="1100" dirty="0"/>
          </a:p>
        </p:txBody>
      </p:sp>
      <p:sp>
        <p:nvSpPr>
          <p:cNvPr id="65" name="TextBox 64">
            <a:extLst>
              <a:ext uri="{FF2B5EF4-FFF2-40B4-BE49-F238E27FC236}">
                <a16:creationId xmlns:a16="http://schemas.microsoft.com/office/drawing/2014/main" id="{6C890B46-C75F-1957-EBC8-D8447A8CA941}"/>
              </a:ext>
            </a:extLst>
          </p:cNvPr>
          <p:cNvSpPr txBox="1"/>
          <p:nvPr/>
        </p:nvSpPr>
        <p:spPr>
          <a:xfrm>
            <a:off x="6288498" y="4967684"/>
            <a:ext cx="1527488" cy="1661993"/>
          </a:xfrm>
          <a:prstGeom prst="rect">
            <a:avLst/>
          </a:prstGeom>
          <a:noFill/>
        </p:spPr>
        <p:txBody>
          <a:bodyPr wrap="square" rtlCol="0">
            <a:spAutoFit/>
          </a:bodyPr>
          <a:lstStyle/>
          <a:p>
            <a:r>
              <a:rPr lang="en-CA" sz="1200" dirty="0"/>
              <a:t>calculate the rate of growth per minute based on selected growth cycle.</a:t>
            </a:r>
          </a:p>
          <a:p>
            <a:r>
              <a:rPr lang="en-CA" sz="1100" dirty="0">
                <a:hlinkClick r:id="rId8" action="ppaction://hlinksldjump"/>
              </a:rPr>
              <a:t>(Appendix C.1.3)</a:t>
            </a:r>
            <a:endParaRPr lang="en-CA" sz="1100" dirty="0"/>
          </a:p>
          <a:p>
            <a:endParaRPr lang="en-CA" sz="1200" dirty="0"/>
          </a:p>
          <a:p>
            <a:endParaRPr lang="en-CA" dirty="0"/>
          </a:p>
        </p:txBody>
      </p:sp>
      <p:sp>
        <p:nvSpPr>
          <p:cNvPr id="66" name="TextBox 65">
            <a:extLst>
              <a:ext uri="{FF2B5EF4-FFF2-40B4-BE49-F238E27FC236}">
                <a16:creationId xmlns:a16="http://schemas.microsoft.com/office/drawing/2014/main" id="{8F9E8C57-4AF8-951A-9F78-DC05A8CB01EC}"/>
              </a:ext>
            </a:extLst>
          </p:cNvPr>
          <p:cNvSpPr txBox="1"/>
          <p:nvPr/>
        </p:nvSpPr>
        <p:spPr>
          <a:xfrm>
            <a:off x="7963338" y="4971211"/>
            <a:ext cx="1646150" cy="1107996"/>
          </a:xfrm>
          <a:prstGeom prst="rect">
            <a:avLst/>
          </a:prstGeom>
          <a:noFill/>
        </p:spPr>
        <p:txBody>
          <a:bodyPr wrap="square" rtlCol="0">
            <a:spAutoFit/>
          </a:bodyPr>
          <a:lstStyle/>
          <a:p>
            <a:r>
              <a:rPr lang="en-CA" sz="1200" dirty="0"/>
              <a:t>use step function to simplify the growth rate function.</a:t>
            </a:r>
          </a:p>
          <a:p>
            <a:r>
              <a:rPr lang="en-CA" sz="1100" dirty="0">
                <a:hlinkClick r:id="rId9" action="ppaction://hlinksldjump"/>
              </a:rPr>
              <a:t>(Appendix C.1.4)</a:t>
            </a:r>
            <a:endParaRPr lang="en-CA" sz="1100" dirty="0"/>
          </a:p>
          <a:p>
            <a:endParaRPr lang="en-CA" dirty="0"/>
          </a:p>
        </p:txBody>
      </p:sp>
      <p:sp>
        <p:nvSpPr>
          <p:cNvPr id="67" name="TextBox 66">
            <a:extLst>
              <a:ext uri="{FF2B5EF4-FFF2-40B4-BE49-F238E27FC236}">
                <a16:creationId xmlns:a16="http://schemas.microsoft.com/office/drawing/2014/main" id="{538B0F27-4DA2-8D10-7C11-61F93F381B29}"/>
              </a:ext>
            </a:extLst>
          </p:cNvPr>
          <p:cNvSpPr txBox="1"/>
          <p:nvPr/>
        </p:nvSpPr>
        <p:spPr>
          <a:xfrm>
            <a:off x="9700441" y="4967684"/>
            <a:ext cx="1581761" cy="1323439"/>
          </a:xfrm>
          <a:prstGeom prst="rect">
            <a:avLst/>
          </a:prstGeom>
          <a:noFill/>
        </p:spPr>
        <p:txBody>
          <a:bodyPr wrap="square" rtlCol="0">
            <a:spAutoFit/>
          </a:bodyPr>
          <a:lstStyle/>
          <a:p>
            <a:r>
              <a:rPr lang="en-CA" sz="1200" dirty="0"/>
              <a:t>use piecewise function to simulate the entire growth process </a:t>
            </a:r>
          </a:p>
          <a:p>
            <a:r>
              <a:rPr lang="en-CA" sz="1100" dirty="0">
                <a:hlinkClick r:id="rId10" action="ppaction://hlinksldjump"/>
              </a:rPr>
              <a:t>(Appendix C.1.5)</a:t>
            </a:r>
            <a:endParaRPr lang="en-CA" sz="1100" dirty="0"/>
          </a:p>
          <a:p>
            <a:endParaRPr lang="en-CA" dirty="0"/>
          </a:p>
        </p:txBody>
      </p:sp>
      <p:pic>
        <p:nvPicPr>
          <p:cNvPr id="2050" name="Picture 2" descr="Freeuse Stock Statistics Clipart Source Data - Mobile Geo Targeting Icon,  HD Png Download - kindpng">
            <a:extLst>
              <a:ext uri="{FF2B5EF4-FFF2-40B4-BE49-F238E27FC236}">
                <a16:creationId xmlns:a16="http://schemas.microsoft.com/office/drawing/2014/main" id="{63296A4B-F63B-D228-9691-8553D6B4A13E}"/>
              </a:ext>
            </a:extLst>
          </p:cNvPr>
          <p:cNvPicPr>
            <a:picLocks noChangeAspect="1" noChangeArrowheads="1"/>
          </p:cNvPicPr>
          <p:nvPr/>
        </p:nvPicPr>
        <p:blipFill>
          <a:blip r:embed="rId11">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3707496" y="1380710"/>
            <a:ext cx="832318" cy="869136"/>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id="{25AFA699-2FD2-D2BF-CA7F-E3FD7BDB15BE}"/>
              </a:ext>
            </a:extLst>
          </p:cNvPr>
          <p:cNvSpPr txBox="1"/>
          <p:nvPr/>
        </p:nvSpPr>
        <p:spPr>
          <a:xfrm>
            <a:off x="3362812" y="2332026"/>
            <a:ext cx="1604269" cy="461665"/>
          </a:xfrm>
          <a:prstGeom prst="rect">
            <a:avLst/>
          </a:prstGeom>
          <a:noFill/>
        </p:spPr>
        <p:txBody>
          <a:bodyPr wrap="square" rtlCol="0">
            <a:spAutoFit/>
          </a:bodyPr>
          <a:lstStyle/>
          <a:p>
            <a:r>
              <a:rPr lang="en-CA" sz="1200" dirty="0"/>
              <a:t>Data Source: PBR1</a:t>
            </a:r>
          </a:p>
          <a:p>
            <a:r>
              <a:rPr lang="en-CA" sz="1100" dirty="0"/>
              <a:t>(</a:t>
            </a:r>
            <a:r>
              <a:rPr lang="en-CA" sz="1100" dirty="0">
                <a:hlinkClick r:id="rId12" action="ppaction://hlinksldjump"/>
              </a:rPr>
              <a:t>Appendix C.1.1</a:t>
            </a:r>
            <a:r>
              <a:rPr lang="en-CA" sz="1100" dirty="0"/>
              <a:t>)</a:t>
            </a:r>
          </a:p>
        </p:txBody>
      </p:sp>
      <p:cxnSp>
        <p:nvCxnSpPr>
          <p:cNvPr id="8" name="Straight Arrow Connector 7">
            <a:extLst>
              <a:ext uri="{FF2B5EF4-FFF2-40B4-BE49-F238E27FC236}">
                <a16:creationId xmlns:a16="http://schemas.microsoft.com/office/drawing/2014/main" id="{19CE4098-679B-4CE0-48F5-04214D02651D}"/>
              </a:ext>
            </a:extLst>
          </p:cNvPr>
          <p:cNvCxnSpPr/>
          <p:nvPr/>
        </p:nvCxnSpPr>
        <p:spPr>
          <a:xfrm>
            <a:off x="2509925" y="3690492"/>
            <a:ext cx="4999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FC044447-5D28-BE0D-45C2-F0A435157EB4}"/>
              </a:ext>
            </a:extLst>
          </p:cNvPr>
          <p:cNvCxnSpPr/>
          <p:nvPr/>
        </p:nvCxnSpPr>
        <p:spPr>
          <a:xfrm>
            <a:off x="4144296" y="3698167"/>
            <a:ext cx="4999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6CCC8B43-1AFC-ED15-A662-2EE736963D16}"/>
              </a:ext>
            </a:extLst>
          </p:cNvPr>
          <p:cNvCxnSpPr/>
          <p:nvPr/>
        </p:nvCxnSpPr>
        <p:spPr>
          <a:xfrm>
            <a:off x="5851973" y="3698167"/>
            <a:ext cx="4999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C8ED3E6E-8A71-51E9-2721-5FDA025913B8}"/>
              </a:ext>
            </a:extLst>
          </p:cNvPr>
          <p:cNvCxnSpPr/>
          <p:nvPr/>
        </p:nvCxnSpPr>
        <p:spPr>
          <a:xfrm>
            <a:off x="7566006" y="3698167"/>
            <a:ext cx="4999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338BD244-E1DC-A41B-14ED-C3471CF551B7}"/>
              </a:ext>
            </a:extLst>
          </p:cNvPr>
          <p:cNvCxnSpPr/>
          <p:nvPr/>
        </p:nvCxnSpPr>
        <p:spPr>
          <a:xfrm>
            <a:off x="9182916" y="3712420"/>
            <a:ext cx="4999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E73A0EBA-0C3D-3D02-4B0D-277E5ABF4BFD}"/>
              </a:ext>
            </a:extLst>
          </p:cNvPr>
          <p:cNvCxnSpPr>
            <a:cxnSpLocks/>
          </p:cNvCxnSpPr>
          <p:nvPr/>
        </p:nvCxnSpPr>
        <p:spPr>
          <a:xfrm flipH="1">
            <a:off x="2413571" y="2668871"/>
            <a:ext cx="1192628" cy="6158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52" name="Picture 4" descr="Graph graph growth growth graph line graph icon - Business App Enjoy">
            <a:extLst>
              <a:ext uri="{FF2B5EF4-FFF2-40B4-BE49-F238E27FC236}">
                <a16:creationId xmlns:a16="http://schemas.microsoft.com/office/drawing/2014/main" id="{1048FB17-7579-DA7A-69EF-587FAEA6DC7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84190" y="1490111"/>
            <a:ext cx="869136" cy="869136"/>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AC248A80-DB7D-FF08-E2FC-A60869E39AE2}"/>
              </a:ext>
            </a:extLst>
          </p:cNvPr>
          <p:cNvSpPr txBox="1"/>
          <p:nvPr/>
        </p:nvSpPr>
        <p:spPr>
          <a:xfrm>
            <a:off x="7361813" y="2314685"/>
            <a:ext cx="1424600" cy="461665"/>
          </a:xfrm>
          <a:prstGeom prst="rect">
            <a:avLst/>
          </a:prstGeom>
          <a:noFill/>
        </p:spPr>
        <p:txBody>
          <a:bodyPr wrap="square" rtlCol="0">
            <a:spAutoFit/>
          </a:bodyPr>
          <a:lstStyle/>
          <a:p>
            <a:r>
              <a:rPr lang="en-CA" sz="1200" dirty="0"/>
              <a:t>Growth process visualization</a:t>
            </a:r>
          </a:p>
        </p:txBody>
      </p:sp>
      <p:cxnSp>
        <p:nvCxnSpPr>
          <p:cNvPr id="75" name="Straight Arrow Connector 74">
            <a:extLst>
              <a:ext uri="{FF2B5EF4-FFF2-40B4-BE49-F238E27FC236}">
                <a16:creationId xmlns:a16="http://schemas.microsoft.com/office/drawing/2014/main" id="{64CC9A2D-B62F-3536-D9B6-8D325AE7D88A}"/>
              </a:ext>
            </a:extLst>
          </p:cNvPr>
          <p:cNvCxnSpPr>
            <a:cxnSpLocks/>
          </p:cNvCxnSpPr>
          <p:nvPr/>
        </p:nvCxnSpPr>
        <p:spPr>
          <a:xfrm flipH="1" flipV="1">
            <a:off x="8565907" y="2689602"/>
            <a:ext cx="1459601" cy="7156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6" name="TextBox 75">
            <a:extLst>
              <a:ext uri="{FF2B5EF4-FFF2-40B4-BE49-F238E27FC236}">
                <a16:creationId xmlns:a16="http://schemas.microsoft.com/office/drawing/2014/main" id="{D2073A83-C998-A901-38B9-4DB237DC62D0}"/>
              </a:ext>
            </a:extLst>
          </p:cNvPr>
          <p:cNvSpPr txBox="1"/>
          <p:nvPr/>
        </p:nvSpPr>
        <p:spPr>
          <a:xfrm>
            <a:off x="1136848" y="1358306"/>
            <a:ext cx="2296429" cy="2185214"/>
          </a:xfrm>
          <a:prstGeom prst="rect">
            <a:avLst/>
          </a:prstGeom>
          <a:noFill/>
        </p:spPr>
        <p:txBody>
          <a:bodyPr wrap="square" rtlCol="0">
            <a:spAutoFit/>
          </a:bodyPr>
          <a:lstStyle/>
          <a:p>
            <a:pPr marL="228600" indent="-228600">
              <a:buAutoNum type="arabicPeriod"/>
            </a:pPr>
            <a:r>
              <a:rPr lang="en-CA" sz="1100" i="1" dirty="0"/>
              <a:t>Manually recorded dataset</a:t>
            </a:r>
          </a:p>
          <a:p>
            <a:pPr marL="228600" indent="-228600">
              <a:buAutoNum type="arabicPeriod"/>
            </a:pPr>
            <a:r>
              <a:rPr lang="en-CA" sz="1100" i="1" dirty="0"/>
              <a:t>From 2020 to 2022, take the density level of algae in photobioreactor (PBR) on a daily basis</a:t>
            </a:r>
          </a:p>
          <a:p>
            <a:pPr marL="228600" indent="-228600">
              <a:buAutoNum type="arabicPeriod"/>
            </a:pPr>
            <a:r>
              <a:rPr lang="en-CA" sz="1100" i="1" dirty="0"/>
              <a:t>Many technical mistakes due to operation errors, leading to some outliers.</a:t>
            </a:r>
          </a:p>
          <a:p>
            <a:endParaRPr lang="en-CA" sz="1200" dirty="0"/>
          </a:p>
          <a:p>
            <a:endParaRPr lang="en-CA" dirty="0"/>
          </a:p>
          <a:p>
            <a:endParaRPr lang="en-CA" dirty="0"/>
          </a:p>
        </p:txBody>
      </p:sp>
      <p:sp>
        <p:nvSpPr>
          <p:cNvPr id="79" name="TextBox 78">
            <a:extLst>
              <a:ext uri="{FF2B5EF4-FFF2-40B4-BE49-F238E27FC236}">
                <a16:creationId xmlns:a16="http://schemas.microsoft.com/office/drawing/2014/main" id="{06E0983F-7F53-73F5-1CA6-E34F8BF028A0}"/>
              </a:ext>
            </a:extLst>
          </p:cNvPr>
          <p:cNvSpPr txBox="1"/>
          <p:nvPr/>
        </p:nvSpPr>
        <p:spPr>
          <a:xfrm>
            <a:off x="8712918" y="1490111"/>
            <a:ext cx="2296429" cy="1846659"/>
          </a:xfrm>
          <a:prstGeom prst="rect">
            <a:avLst/>
          </a:prstGeom>
          <a:noFill/>
        </p:spPr>
        <p:txBody>
          <a:bodyPr wrap="square" rtlCol="0">
            <a:spAutoFit/>
          </a:bodyPr>
          <a:lstStyle/>
          <a:p>
            <a:pPr marL="228600" indent="-228600">
              <a:buAutoNum type="arabicPeriod"/>
            </a:pPr>
            <a:r>
              <a:rPr lang="en-CA" sz="1100" i="1" dirty="0"/>
              <a:t>Simulate the density vs time plot for the entire growth period without external interference</a:t>
            </a:r>
          </a:p>
          <a:p>
            <a:pPr marL="228600" indent="-228600">
              <a:buAutoNum type="arabicPeriod"/>
            </a:pPr>
            <a:r>
              <a:rPr lang="en-CA" sz="1100" i="1" dirty="0"/>
              <a:t>Estimated by </a:t>
            </a:r>
            <a:r>
              <a:rPr lang="en-CA" sz="1100" i="1" dirty="0" err="1"/>
              <a:t>ployfit</a:t>
            </a:r>
            <a:r>
              <a:rPr lang="en-CA" sz="1100" i="1" dirty="0"/>
              <a:t> provided by </a:t>
            </a:r>
            <a:r>
              <a:rPr lang="en-CA" sz="1100" i="1" dirty="0" err="1"/>
              <a:t>numpy</a:t>
            </a:r>
            <a:r>
              <a:rPr lang="en-CA" sz="1100" i="1" dirty="0"/>
              <a:t> using Python.</a:t>
            </a:r>
          </a:p>
          <a:p>
            <a:endParaRPr lang="en-CA" sz="1200" dirty="0"/>
          </a:p>
          <a:p>
            <a:endParaRPr lang="en-CA" dirty="0"/>
          </a:p>
          <a:p>
            <a:endParaRPr lang="en-CA" dirty="0"/>
          </a:p>
        </p:txBody>
      </p:sp>
      <p:sp>
        <p:nvSpPr>
          <p:cNvPr id="80" name="Title 1">
            <a:extLst>
              <a:ext uri="{FF2B5EF4-FFF2-40B4-BE49-F238E27FC236}">
                <a16:creationId xmlns:a16="http://schemas.microsoft.com/office/drawing/2014/main" id="{4A7CC702-DBFA-DDC0-D7B8-2D4EC60FD687}"/>
              </a:ext>
            </a:extLst>
          </p:cNvPr>
          <p:cNvSpPr txBox="1">
            <a:spLocks/>
          </p:cNvSpPr>
          <p:nvPr/>
        </p:nvSpPr>
        <p:spPr>
          <a:xfrm>
            <a:off x="233650" y="84433"/>
            <a:ext cx="4410606" cy="904029"/>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lang="en-US" sz="4800" dirty="0">
                <a:solidFill>
                  <a:schemeClr val="tx1"/>
                </a:solidFill>
              </a:rPr>
              <a:t>Modeling</a:t>
            </a:r>
            <a:endParaRPr lang="en-US" sz="5400" dirty="0">
              <a:solidFill>
                <a:schemeClr val="tx1"/>
              </a:solidFill>
            </a:endParaRPr>
          </a:p>
        </p:txBody>
      </p:sp>
    </p:spTree>
    <p:extLst>
      <p:ext uri="{BB962C8B-B14F-4D97-AF65-F5344CB8AC3E}">
        <p14:creationId xmlns:p14="http://schemas.microsoft.com/office/powerpoint/2010/main" val="2015832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80"/>
                                        </p:tgtEl>
                                        <p:attrNameLst>
                                          <p:attrName>style.visibility</p:attrName>
                                        </p:attrNameLst>
                                      </p:cBhvr>
                                      <p:to>
                                        <p:strVal val="visible"/>
                                      </p:to>
                                    </p:set>
                                    <p:animEffect transition="in" filter="fade">
                                      <p:cBhvr>
                                        <p:cTn id="7" dur="4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CEE92BE1-D0D4-1933-F23E-0971D385C0B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054227" y="3928604"/>
            <a:ext cx="2933125" cy="1990214"/>
          </a:xfrm>
          <a:prstGeom prst="rect">
            <a:avLst/>
          </a:prstGeom>
        </p:spPr>
      </p:pic>
      <p:sp>
        <p:nvSpPr>
          <p:cNvPr id="2" name="Title 1">
            <a:extLst>
              <a:ext uri="{FF2B5EF4-FFF2-40B4-BE49-F238E27FC236}">
                <a16:creationId xmlns:a16="http://schemas.microsoft.com/office/drawing/2014/main" id="{3675F90C-28AC-E257-F174-B15D31C749FD}"/>
              </a:ext>
            </a:extLst>
          </p:cNvPr>
          <p:cNvSpPr>
            <a:spLocks noGrp="1"/>
          </p:cNvSpPr>
          <p:nvPr>
            <p:ph type="title"/>
          </p:nvPr>
        </p:nvSpPr>
        <p:spPr>
          <a:xfrm>
            <a:off x="209987" y="-72232"/>
            <a:ext cx="10515600" cy="1325563"/>
          </a:xfrm>
        </p:spPr>
        <p:txBody>
          <a:bodyPr>
            <a:normAutofit/>
          </a:bodyPr>
          <a:lstStyle/>
          <a:p>
            <a:r>
              <a:rPr lang="en-CA" sz="3200" dirty="0"/>
              <a:t>Optimization Model: Heatmap method</a:t>
            </a:r>
          </a:p>
        </p:txBody>
      </p:sp>
      <p:sp>
        <p:nvSpPr>
          <p:cNvPr id="3" name="Content Placeholder 2">
            <a:extLst>
              <a:ext uri="{FF2B5EF4-FFF2-40B4-BE49-F238E27FC236}">
                <a16:creationId xmlns:a16="http://schemas.microsoft.com/office/drawing/2014/main" id="{0E730110-491F-9E56-0D87-989EBE352EED}"/>
              </a:ext>
            </a:extLst>
          </p:cNvPr>
          <p:cNvSpPr>
            <a:spLocks noGrp="1"/>
          </p:cNvSpPr>
          <p:nvPr>
            <p:ph idx="1"/>
          </p:nvPr>
        </p:nvSpPr>
        <p:spPr>
          <a:xfrm>
            <a:off x="119516" y="1170557"/>
            <a:ext cx="6973122" cy="4351338"/>
          </a:xfrm>
        </p:spPr>
        <p:txBody>
          <a:bodyPr>
            <a:normAutofit/>
          </a:bodyPr>
          <a:lstStyle/>
          <a:p>
            <a:r>
              <a:rPr lang="en-CA" sz="1800" dirty="0"/>
              <a:t>Perform iteration between possible ranges for each variables.</a:t>
            </a:r>
          </a:p>
          <a:p>
            <a:pPr lvl="1"/>
            <a:r>
              <a:rPr lang="en-CA" sz="1200" dirty="0"/>
              <a:t>Density level of algae p: 0.50g/L to 10.00g/L, minimal interval = 0.01g/L</a:t>
            </a:r>
          </a:p>
          <a:p>
            <a:pPr lvl="1"/>
            <a:r>
              <a:rPr lang="en-CA" sz="1200" dirty="0"/>
              <a:t>Time between each interval t: 1min to 4320min (3 days), minimal interval = 1min</a:t>
            </a:r>
          </a:p>
          <a:p>
            <a:pPr lvl="1"/>
            <a:r>
              <a:rPr lang="en-CA" sz="1200" dirty="0"/>
              <a:t>Volume extracted for each harvest v: 0.1ml to 10000.0ml (10L), minimal interval = 0.1ml</a:t>
            </a:r>
          </a:p>
          <a:p>
            <a:pPr lvl="1"/>
            <a:r>
              <a:rPr lang="en-CA" sz="1200" dirty="0"/>
              <a:t>Mass harvested in an year m = p*v*(365*1440/t) [number of harvests in a year]</a:t>
            </a:r>
            <a:endParaRPr lang="en-CA" sz="1600" dirty="0"/>
          </a:p>
          <a:p>
            <a:pPr lvl="1"/>
            <a:endParaRPr lang="en-CA" sz="1600" dirty="0"/>
          </a:p>
          <a:p>
            <a:endParaRPr lang="en-CA" sz="2000" dirty="0"/>
          </a:p>
          <a:p>
            <a:pPr marL="457200" lvl="1" indent="0">
              <a:buNone/>
            </a:pPr>
            <a:endParaRPr lang="en-CA" sz="1600" dirty="0"/>
          </a:p>
        </p:txBody>
      </p:sp>
      <p:pic>
        <p:nvPicPr>
          <p:cNvPr id="6" name="Picture 5">
            <a:extLst>
              <a:ext uri="{FF2B5EF4-FFF2-40B4-BE49-F238E27FC236}">
                <a16:creationId xmlns:a16="http://schemas.microsoft.com/office/drawing/2014/main" id="{A504DE8E-4C5F-4C6C-FE78-938B762109E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4468" y="2859506"/>
            <a:ext cx="3754336" cy="3180107"/>
          </a:xfrm>
          <a:prstGeom prst="rect">
            <a:avLst/>
          </a:prstGeom>
        </p:spPr>
      </p:pic>
      <p:sp>
        <p:nvSpPr>
          <p:cNvPr id="7" name="TextBox 6">
            <a:extLst>
              <a:ext uri="{FF2B5EF4-FFF2-40B4-BE49-F238E27FC236}">
                <a16:creationId xmlns:a16="http://schemas.microsoft.com/office/drawing/2014/main" id="{49DB93C3-984B-C251-576E-0DEF45D9C263}"/>
              </a:ext>
            </a:extLst>
          </p:cNvPr>
          <p:cNvSpPr txBox="1"/>
          <p:nvPr/>
        </p:nvSpPr>
        <p:spPr>
          <a:xfrm>
            <a:off x="374000" y="5918818"/>
            <a:ext cx="3098434" cy="1107996"/>
          </a:xfrm>
          <a:prstGeom prst="rect">
            <a:avLst/>
          </a:prstGeom>
          <a:noFill/>
        </p:spPr>
        <p:txBody>
          <a:bodyPr wrap="square" rtlCol="0">
            <a:spAutoFit/>
          </a:bodyPr>
          <a:lstStyle/>
          <a:p>
            <a:r>
              <a:rPr lang="en-CA" sz="1200" dirty="0"/>
              <a:t>A three dimensional heatmap with density, time and volume (variables) on x, y, z axis and mass harvested for an year indicate the color of the heatmap.</a:t>
            </a:r>
          </a:p>
          <a:p>
            <a:endParaRPr lang="en-CA" dirty="0"/>
          </a:p>
        </p:txBody>
      </p:sp>
      <p:sp>
        <p:nvSpPr>
          <p:cNvPr id="8" name="Rectangle: Rounded Corners 7">
            <a:extLst>
              <a:ext uri="{FF2B5EF4-FFF2-40B4-BE49-F238E27FC236}">
                <a16:creationId xmlns:a16="http://schemas.microsoft.com/office/drawing/2014/main" id="{AE1D920C-846B-B52A-9152-2CFF0E440910}"/>
              </a:ext>
            </a:extLst>
          </p:cNvPr>
          <p:cNvSpPr/>
          <p:nvPr/>
        </p:nvSpPr>
        <p:spPr>
          <a:xfrm rot="1034696">
            <a:off x="461577" y="5143491"/>
            <a:ext cx="826708" cy="1770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3" name="Straight Arrow Connector 32">
            <a:extLst>
              <a:ext uri="{FF2B5EF4-FFF2-40B4-BE49-F238E27FC236}">
                <a16:creationId xmlns:a16="http://schemas.microsoft.com/office/drawing/2014/main" id="{55E0299F-FDCA-A247-D3F2-13F26A4407DB}"/>
              </a:ext>
            </a:extLst>
          </p:cNvPr>
          <p:cNvCxnSpPr>
            <a:cxnSpLocks/>
          </p:cNvCxnSpPr>
          <p:nvPr/>
        </p:nvCxnSpPr>
        <p:spPr>
          <a:xfrm>
            <a:off x="1513036" y="5439121"/>
            <a:ext cx="292081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8E37EA82-4FE9-3DCC-99F4-16EF55CBD365}"/>
              </a:ext>
            </a:extLst>
          </p:cNvPr>
          <p:cNvSpPr txBox="1"/>
          <p:nvPr/>
        </p:nvSpPr>
        <p:spPr>
          <a:xfrm>
            <a:off x="3971572" y="5826485"/>
            <a:ext cx="3098434" cy="1292662"/>
          </a:xfrm>
          <a:prstGeom prst="rect">
            <a:avLst/>
          </a:prstGeom>
          <a:noFill/>
        </p:spPr>
        <p:txBody>
          <a:bodyPr wrap="square" rtlCol="0">
            <a:spAutoFit/>
          </a:bodyPr>
          <a:lstStyle/>
          <a:p>
            <a:r>
              <a:rPr lang="en-CA" sz="1200" dirty="0"/>
              <a:t>Only a tiny yellow color is shown at low t value (yellow represents high algae yield). This means that only harvesting very frequently (harvest every 1 min) can leads to maximum yield. </a:t>
            </a:r>
            <a:r>
              <a:rPr lang="en-CA" sz="1200" dirty="0">
                <a:hlinkClick r:id="rId4" action="ppaction://hlinksldjump"/>
              </a:rPr>
              <a:t>(Appendix C.2.1)</a:t>
            </a:r>
            <a:endParaRPr lang="en-CA" sz="1200" dirty="0"/>
          </a:p>
          <a:p>
            <a:endParaRPr lang="en-CA" dirty="0"/>
          </a:p>
        </p:txBody>
      </p:sp>
      <p:sp>
        <p:nvSpPr>
          <p:cNvPr id="37" name="TextBox 36">
            <a:extLst>
              <a:ext uri="{FF2B5EF4-FFF2-40B4-BE49-F238E27FC236}">
                <a16:creationId xmlns:a16="http://schemas.microsoft.com/office/drawing/2014/main" id="{7D7D00AE-CC1F-269F-CF95-CFA273E807C1}"/>
              </a:ext>
            </a:extLst>
          </p:cNvPr>
          <p:cNvSpPr txBox="1"/>
          <p:nvPr/>
        </p:nvSpPr>
        <p:spPr>
          <a:xfrm>
            <a:off x="7844527" y="319439"/>
            <a:ext cx="4137486" cy="2062103"/>
          </a:xfrm>
          <a:prstGeom prst="rect">
            <a:avLst/>
          </a:prstGeom>
          <a:noFill/>
        </p:spPr>
        <p:txBody>
          <a:bodyPr wrap="square" rtlCol="0">
            <a:spAutoFit/>
          </a:bodyPr>
          <a:lstStyle/>
          <a:p>
            <a:r>
              <a:rPr lang="en-CA" sz="1400" b="1" dirty="0"/>
              <a:t>Conclusion:</a:t>
            </a:r>
          </a:p>
          <a:p>
            <a:r>
              <a:rPr lang="en-CA" sz="1200" dirty="0"/>
              <a:t>1. By harvesting as frequently as possible (here is minimal 1min interval between each harvest) could lead to theoretical maximum yield.</a:t>
            </a:r>
          </a:p>
          <a:p>
            <a:r>
              <a:rPr lang="en-CA" sz="1200" dirty="0"/>
              <a:t>2. Despite of different growth rate at different density level, there’s an inversely proportional relationship between density and volume extracted. However, most of the successful harvesting schemes concentrate between density = 1g/L and 3g/L</a:t>
            </a:r>
          </a:p>
          <a:p>
            <a:endParaRPr lang="en-CA" dirty="0"/>
          </a:p>
        </p:txBody>
      </p:sp>
      <p:pic>
        <p:nvPicPr>
          <p:cNvPr id="39" name="Picture 38">
            <a:extLst>
              <a:ext uri="{FF2B5EF4-FFF2-40B4-BE49-F238E27FC236}">
                <a16:creationId xmlns:a16="http://schemas.microsoft.com/office/drawing/2014/main" id="{305D86A1-DDE9-1340-5CDD-D935435350B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818348" y="2124501"/>
            <a:ext cx="3424823" cy="3397394"/>
          </a:xfrm>
          <a:prstGeom prst="rect">
            <a:avLst/>
          </a:prstGeom>
        </p:spPr>
      </p:pic>
      <p:cxnSp>
        <p:nvCxnSpPr>
          <p:cNvPr id="40" name="Straight Arrow Connector 39">
            <a:extLst>
              <a:ext uri="{FF2B5EF4-FFF2-40B4-BE49-F238E27FC236}">
                <a16:creationId xmlns:a16="http://schemas.microsoft.com/office/drawing/2014/main" id="{768BB18D-8174-5929-4CFF-231FD56740D9}"/>
              </a:ext>
            </a:extLst>
          </p:cNvPr>
          <p:cNvCxnSpPr>
            <a:cxnSpLocks/>
          </p:cNvCxnSpPr>
          <p:nvPr/>
        </p:nvCxnSpPr>
        <p:spPr>
          <a:xfrm flipV="1">
            <a:off x="6933652" y="5323711"/>
            <a:ext cx="593086" cy="1154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DC3749F2-DD28-49D2-B29D-308BF15E3F82}"/>
              </a:ext>
            </a:extLst>
          </p:cNvPr>
          <p:cNvSpPr txBox="1"/>
          <p:nvPr/>
        </p:nvSpPr>
        <p:spPr>
          <a:xfrm>
            <a:off x="7844527" y="5642283"/>
            <a:ext cx="3773524" cy="1215717"/>
          </a:xfrm>
          <a:prstGeom prst="rect">
            <a:avLst/>
          </a:prstGeom>
          <a:noFill/>
        </p:spPr>
        <p:txBody>
          <a:bodyPr wrap="square" rtlCol="0">
            <a:spAutoFit/>
          </a:bodyPr>
          <a:lstStyle/>
          <a:p>
            <a:r>
              <a:rPr lang="en-CA" sz="1100" dirty="0"/>
              <a:t>When listing the top 100 harvesting schemes (all with harvest interval = 1min), there is an inversely proportional relationship between Volume extracted (on y-axis) and Density (on x-axis), with color indicating the mass of algae harvested for one year.</a:t>
            </a:r>
          </a:p>
          <a:p>
            <a:endParaRPr lang="en-CA" dirty="0"/>
          </a:p>
        </p:txBody>
      </p:sp>
    </p:spTree>
    <p:extLst>
      <p:ext uri="{BB962C8B-B14F-4D97-AF65-F5344CB8AC3E}">
        <p14:creationId xmlns:p14="http://schemas.microsoft.com/office/powerpoint/2010/main" val="3499772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CAC0E-1334-A590-1144-EB9415941A5F}"/>
              </a:ext>
            </a:extLst>
          </p:cNvPr>
          <p:cNvSpPr>
            <a:spLocks noGrp="1"/>
          </p:cNvSpPr>
          <p:nvPr>
            <p:ph type="title"/>
          </p:nvPr>
        </p:nvSpPr>
        <p:spPr>
          <a:xfrm>
            <a:off x="132553" y="0"/>
            <a:ext cx="10515600" cy="1325563"/>
          </a:xfrm>
        </p:spPr>
        <p:txBody>
          <a:bodyPr/>
          <a:lstStyle/>
          <a:p>
            <a:r>
              <a:rPr lang="en-CA" sz="3200" dirty="0"/>
              <a:t>Optimization Model: Monte Carlo method</a:t>
            </a:r>
          </a:p>
        </p:txBody>
      </p:sp>
      <p:sp>
        <p:nvSpPr>
          <p:cNvPr id="3" name="Content Placeholder 2">
            <a:extLst>
              <a:ext uri="{FF2B5EF4-FFF2-40B4-BE49-F238E27FC236}">
                <a16:creationId xmlns:a16="http://schemas.microsoft.com/office/drawing/2014/main" id="{74DD5309-DBF6-B85D-ADDF-1163415897B0}"/>
              </a:ext>
            </a:extLst>
          </p:cNvPr>
          <p:cNvSpPr>
            <a:spLocks noGrp="1"/>
          </p:cNvSpPr>
          <p:nvPr>
            <p:ph idx="1"/>
          </p:nvPr>
        </p:nvSpPr>
        <p:spPr>
          <a:xfrm>
            <a:off x="211000" y="899177"/>
            <a:ext cx="10515600" cy="4351338"/>
          </a:xfrm>
        </p:spPr>
        <p:txBody>
          <a:bodyPr/>
          <a:lstStyle/>
          <a:p>
            <a:r>
              <a:rPr lang="en-CA" sz="2000" dirty="0"/>
              <a:t> </a:t>
            </a:r>
            <a:r>
              <a:rPr lang="en-CA" sz="1600" dirty="0"/>
              <a:t>Randomly generate dataset based on probability distribution preferred (normal distribution in this case), and find the best combination of harvesting factors.</a:t>
            </a:r>
          </a:p>
          <a:p>
            <a:pPr lvl="1"/>
            <a:r>
              <a:rPr lang="en-CA" sz="1400" dirty="0"/>
              <a:t>Same range as previous iteration heatmap method</a:t>
            </a:r>
          </a:p>
          <a:p>
            <a:pPr lvl="1"/>
            <a:r>
              <a:rPr lang="en-CA" sz="1400" dirty="0"/>
              <a:t>Use 100000 data points to mimic the whole simulation</a:t>
            </a:r>
          </a:p>
          <a:p>
            <a:pPr lvl="1"/>
            <a:endParaRPr lang="en-CA" dirty="0"/>
          </a:p>
        </p:txBody>
      </p:sp>
      <p:pic>
        <p:nvPicPr>
          <p:cNvPr id="7" name="Picture 6">
            <a:extLst>
              <a:ext uri="{FF2B5EF4-FFF2-40B4-BE49-F238E27FC236}">
                <a16:creationId xmlns:a16="http://schemas.microsoft.com/office/drawing/2014/main" id="{D862E071-351C-E027-1B1D-8969A53068B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2098514"/>
            <a:ext cx="4788891" cy="4075331"/>
          </a:xfrm>
          <a:prstGeom prst="rect">
            <a:avLst/>
          </a:prstGeom>
        </p:spPr>
      </p:pic>
      <p:sp>
        <p:nvSpPr>
          <p:cNvPr id="11" name="Freeform: Shape 10">
            <a:extLst>
              <a:ext uri="{FF2B5EF4-FFF2-40B4-BE49-F238E27FC236}">
                <a16:creationId xmlns:a16="http://schemas.microsoft.com/office/drawing/2014/main" id="{F3A54935-33CA-9AF8-FEE1-9EC6C6D33148}"/>
              </a:ext>
            </a:extLst>
          </p:cNvPr>
          <p:cNvSpPr/>
          <p:nvPr/>
        </p:nvSpPr>
        <p:spPr>
          <a:xfrm rot="166509">
            <a:off x="592058" y="3659943"/>
            <a:ext cx="1559874" cy="1756691"/>
          </a:xfrm>
          <a:custGeom>
            <a:avLst/>
            <a:gdLst>
              <a:gd name="connsiteX0" fmla="*/ 0 w 1559874"/>
              <a:gd name="connsiteY0" fmla="*/ 0 h 1756691"/>
              <a:gd name="connsiteX1" fmla="*/ 98677 w 1559874"/>
              <a:gd name="connsiteY1" fmla="*/ 769675 h 1756691"/>
              <a:gd name="connsiteX2" fmla="*/ 309186 w 1559874"/>
              <a:gd name="connsiteY2" fmla="*/ 1177537 h 1756691"/>
              <a:gd name="connsiteX3" fmla="*/ 782832 w 1559874"/>
              <a:gd name="connsiteY3" fmla="*/ 1427517 h 1756691"/>
              <a:gd name="connsiteX4" fmla="*/ 1473566 w 1559874"/>
              <a:gd name="connsiteY4" fmla="*/ 1723546 h 1756691"/>
              <a:gd name="connsiteX5" fmla="*/ 1526193 w 1559874"/>
              <a:gd name="connsiteY5" fmla="*/ 1736703 h 175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9874" h="1756691">
                <a:moveTo>
                  <a:pt x="0" y="0"/>
                </a:moveTo>
                <a:cubicBezTo>
                  <a:pt x="23573" y="286709"/>
                  <a:pt x="47146" y="573419"/>
                  <a:pt x="98677" y="769675"/>
                </a:cubicBezTo>
                <a:cubicBezTo>
                  <a:pt x="150208" y="965931"/>
                  <a:pt x="195160" y="1067897"/>
                  <a:pt x="309186" y="1177537"/>
                </a:cubicBezTo>
                <a:cubicBezTo>
                  <a:pt x="423212" y="1287177"/>
                  <a:pt x="588769" y="1336516"/>
                  <a:pt x="782832" y="1427517"/>
                </a:cubicBezTo>
                <a:cubicBezTo>
                  <a:pt x="976895" y="1518518"/>
                  <a:pt x="1349672" y="1672015"/>
                  <a:pt x="1473566" y="1723546"/>
                </a:cubicBezTo>
                <a:cubicBezTo>
                  <a:pt x="1597460" y="1775077"/>
                  <a:pt x="1561826" y="1755890"/>
                  <a:pt x="1526193" y="1736703"/>
                </a:cubicBezTo>
              </a:path>
            </a:pathLst>
          </a:custGeom>
          <a:ln>
            <a:solidFill>
              <a:srgbClr val="FFFF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CA"/>
          </a:p>
        </p:txBody>
      </p:sp>
      <p:cxnSp>
        <p:nvCxnSpPr>
          <p:cNvPr id="38" name="Straight Arrow Connector 37">
            <a:extLst>
              <a:ext uri="{FF2B5EF4-FFF2-40B4-BE49-F238E27FC236}">
                <a16:creationId xmlns:a16="http://schemas.microsoft.com/office/drawing/2014/main" id="{0795D17A-49D6-AFF2-1D9A-5EB21353516D}"/>
              </a:ext>
            </a:extLst>
          </p:cNvPr>
          <p:cNvCxnSpPr>
            <a:cxnSpLocks/>
          </p:cNvCxnSpPr>
          <p:nvPr/>
        </p:nvCxnSpPr>
        <p:spPr>
          <a:xfrm>
            <a:off x="1249899" y="5294940"/>
            <a:ext cx="0" cy="3602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4FC252B0-46EB-88C3-20A5-5B7DB8EA3700}"/>
              </a:ext>
            </a:extLst>
          </p:cNvPr>
          <p:cNvSpPr txBox="1"/>
          <p:nvPr/>
        </p:nvSpPr>
        <p:spPr>
          <a:xfrm>
            <a:off x="132553" y="6093729"/>
            <a:ext cx="5217655" cy="1107996"/>
          </a:xfrm>
          <a:prstGeom prst="rect">
            <a:avLst/>
          </a:prstGeom>
          <a:noFill/>
        </p:spPr>
        <p:txBody>
          <a:bodyPr wrap="square" rtlCol="0">
            <a:spAutoFit/>
          </a:bodyPr>
          <a:lstStyle/>
          <a:p>
            <a:r>
              <a:rPr lang="en-CA" sz="1200" dirty="0"/>
              <a:t>The 100000 data points contribute to this heatmap, which proves the conclusion of the previous method. At low t values (short time intervals), there is an inversely proportional relationship between density and volume.</a:t>
            </a:r>
          </a:p>
          <a:p>
            <a:endParaRPr lang="en-CA" dirty="0"/>
          </a:p>
        </p:txBody>
      </p:sp>
      <p:sp>
        <p:nvSpPr>
          <p:cNvPr id="40" name="TextBox 39">
            <a:extLst>
              <a:ext uri="{FF2B5EF4-FFF2-40B4-BE49-F238E27FC236}">
                <a16:creationId xmlns:a16="http://schemas.microsoft.com/office/drawing/2014/main" id="{293A01B9-C62A-3ACC-6D93-D42B328E3718}"/>
              </a:ext>
            </a:extLst>
          </p:cNvPr>
          <p:cNvSpPr txBox="1"/>
          <p:nvPr/>
        </p:nvSpPr>
        <p:spPr>
          <a:xfrm>
            <a:off x="5872334" y="1607485"/>
            <a:ext cx="5217655" cy="2800767"/>
          </a:xfrm>
          <a:prstGeom prst="rect">
            <a:avLst/>
          </a:prstGeom>
          <a:noFill/>
        </p:spPr>
        <p:txBody>
          <a:bodyPr wrap="square" rtlCol="0">
            <a:spAutoFit/>
          </a:bodyPr>
          <a:lstStyle/>
          <a:p>
            <a:r>
              <a:rPr lang="en-US" altLang="zh-CN" sz="1400" b="1" dirty="0"/>
              <a:t>Conclusion:</a:t>
            </a:r>
            <a:endParaRPr lang="en-CA" sz="1400" b="1" dirty="0"/>
          </a:p>
          <a:p>
            <a:r>
              <a:rPr lang="en-CA" sz="1200" dirty="0"/>
              <a:t>The 100000 data points contribute to this heatmap, which proves the conclusion of the previous method. At low t values (short time intervals), there is an inversely proportional relationship between density and volume. It is also interesting to see that at around density = 8g/L, the average yield is higher than other density levels. It is because the growth rate at 8g/L reaches the highest, which explains the situation. (See </a:t>
            </a:r>
            <a:r>
              <a:rPr lang="en-CA" sz="1200" dirty="0">
                <a:hlinkClick r:id="rId3" action="ppaction://hlinksldjump"/>
              </a:rPr>
              <a:t>appendix C.1.4</a:t>
            </a:r>
            <a:r>
              <a:rPr lang="en-CA" sz="1200" dirty="0"/>
              <a:t>)</a:t>
            </a:r>
          </a:p>
          <a:p>
            <a:endParaRPr lang="en-CA" sz="1200" dirty="0"/>
          </a:p>
          <a:p>
            <a:r>
              <a:rPr lang="en-CA" sz="1200" dirty="0"/>
              <a:t>By doing a random forest regression (</a:t>
            </a:r>
            <a:r>
              <a:rPr lang="en-CA" sz="1200" dirty="0">
                <a:hlinkClick r:id="rId4" action="ppaction://hlinksldjump"/>
              </a:rPr>
              <a:t>appendix C.3.1</a:t>
            </a:r>
            <a:r>
              <a:rPr lang="en-CA" sz="1200" dirty="0"/>
              <a:t>) on the mass harvested, volume has a higher importance than all the other predictors, whereas time is the least influential factor, as it only ranges between low values, as shown in the distribution histogram below:</a:t>
            </a:r>
          </a:p>
          <a:p>
            <a:endParaRPr lang="en-CA" dirty="0"/>
          </a:p>
        </p:txBody>
      </p:sp>
      <p:pic>
        <p:nvPicPr>
          <p:cNvPr id="45" name="Picture 44">
            <a:extLst>
              <a:ext uri="{FF2B5EF4-FFF2-40B4-BE49-F238E27FC236}">
                <a16:creationId xmlns:a16="http://schemas.microsoft.com/office/drawing/2014/main" id="{2E914324-AED7-E17B-8F25-17B94130AA1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590416" y="4136179"/>
            <a:ext cx="3295984" cy="956639"/>
          </a:xfrm>
          <a:prstGeom prst="rect">
            <a:avLst/>
          </a:prstGeom>
        </p:spPr>
      </p:pic>
      <p:pic>
        <p:nvPicPr>
          <p:cNvPr id="47" name="Picture 46">
            <a:extLst>
              <a:ext uri="{FF2B5EF4-FFF2-40B4-BE49-F238E27FC236}">
                <a16:creationId xmlns:a16="http://schemas.microsoft.com/office/drawing/2014/main" id="{C65F2B58-D41C-2BB9-5DE7-42723C8AD6C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755119" y="4046954"/>
            <a:ext cx="3187632" cy="2091727"/>
          </a:xfrm>
          <a:prstGeom prst="rect">
            <a:avLst/>
          </a:prstGeom>
        </p:spPr>
      </p:pic>
    </p:spTree>
    <p:extLst>
      <p:ext uri="{BB962C8B-B14F-4D97-AF65-F5344CB8AC3E}">
        <p14:creationId xmlns:p14="http://schemas.microsoft.com/office/powerpoint/2010/main" val="3566415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1" name="Top left">
            <a:extLst>
              <a:ext uri="{FF2B5EF4-FFF2-40B4-BE49-F238E27FC236}">
                <a16:creationId xmlns:a16="http://schemas.microsoft.com/office/drawing/2014/main" id="{ED60728C-88AF-4686-B927-4D16FCA612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42" name="Freeform: Shape 41">
              <a:extLst>
                <a:ext uri="{FF2B5EF4-FFF2-40B4-BE49-F238E27FC236}">
                  <a16:creationId xmlns:a16="http://schemas.microsoft.com/office/drawing/2014/main" id="{278DB09B-A33D-4576-A2A6-C559A7B1D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Freeform: Shape 42">
              <a:extLst>
                <a:ext uri="{FF2B5EF4-FFF2-40B4-BE49-F238E27FC236}">
                  <a16:creationId xmlns:a16="http://schemas.microsoft.com/office/drawing/2014/main" id="{0C41767E-98F0-4274-AE4C-C14CDB115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Shape 43">
              <a:extLst>
                <a:ext uri="{FF2B5EF4-FFF2-40B4-BE49-F238E27FC236}">
                  <a16:creationId xmlns:a16="http://schemas.microsoft.com/office/drawing/2014/main" id="{49E7BFFC-D14C-4D7A-8192-6A701768E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Shape 44">
              <a:extLst>
                <a:ext uri="{FF2B5EF4-FFF2-40B4-BE49-F238E27FC236}">
                  <a16:creationId xmlns:a16="http://schemas.microsoft.com/office/drawing/2014/main" id="{C301DF1A-E4DA-478A-BBC7-6F41D3C47B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Shape 45">
              <a:extLst>
                <a:ext uri="{FF2B5EF4-FFF2-40B4-BE49-F238E27FC236}">
                  <a16:creationId xmlns:a16="http://schemas.microsoft.com/office/drawing/2014/main" id="{0DC4D1C9-C056-4627-9A58-184A528AE1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Shape 46">
              <a:extLst>
                <a:ext uri="{FF2B5EF4-FFF2-40B4-BE49-F238E27FC236}">
                  <a16:creationId xmlns:a16="http://schemas.microsoft.com/office/drawing/2014/main" id="{6B3DE44D-D6F5-4688-A2C8-DB38BF3AE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Shape 47">
              <a:extLst>
                <a:ext uri="{FF2B5EF4-FFF2-40B4-BE49-F238E27FC236}">
                  <a16:creationId xmlns:a16="http://schemas.microsoft.com/office/drawing/2014/main" id="{2914BE39-F24F-476F-A0FE-C1284E3C9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Shape 48">
              <a:extLst>
                <a:ext uri="{FF2B5EF4-FFF2-40B4-BE49-F238E27FC236}">
                  <a16:creationId xmlns:a16="http://schemas.microsoft.com/office/drawing/2014/main" id="{150C50DD-114B-4C37-9DEA-C411981AF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BFFAD30F-2093-3D62-170C-88A319638EE9}"/>
              </a:ext>
            </a:extLst>
          </p:cNvPr>
          <p:cNvSpPr>
            <a:spLocks noGrp="1"/>
          </p:cNvSpPr>
          <p:nvPr>
            <p:ph type="title"/>
          </p:nvPr>
        </p:nvSpPr>
        <p:spPr>
          <a:xfrm>
            <a:off x="1175440" y="-69755"/>
            <a:ext cx="9988165" cy="1501639"/>
          </a:xfrm>
        </p:spPr>
        <p:txBody>
          <a:bodyPr anchor="b">
            <a:normAutofit/>
          </a:bodyPr>
          <a:lstStyle/>
          <a:p>
            <a:r>
              <a:rPr lang="en-CA" sz="3600" dirty="0"/>
              <a:t>Heatmap method vs. Monte Carlo method</a:t>
            </a:r>
          </a:p>
        </p:txBody>
      </p:sp>
      <p:grpSp>
        <p:nvGrpSpPr>
          <p:cNvPr id="51" name="Bottom Right">
            <a:extLst>
              <a:ext uri="{FF2B5EF4-FFF2-40B4-BE49-F238E27FC236}">
                <a16:creationId xmlns:a16="http://schemas.microsoft.com/office/drawing/2014/main" id="{E29543BC-4F82-4E07-AB0A-5F46306785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52" name="Graphic 157">
              <a:extLst>
                <a:ext uri="{FF2B5EF4-FFF2-40B4-BE49-F238E27FC236}">
                  <a16:creationId xmlns:a16="http://schemas.microsoft.com/office/drawing/2014/main" id="{B1F4E521-92A4-404B-9990-F7F6DF8FBA9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54" name="Freeform: Shape 53">
                <a:extLst>
                  <a:ext uri="{FF2B5EF4-FFF2-40B4-BE49-F238E27FC236}">
                    <a16:creationId xmlns:a16="http://schemas.microsoft.com/office/drawing/2014/main" id="{40578EAD-9663-475F-A80B-5DE9F17D1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Shape 54">
                <a:extLst>
                  <a:ext uri="{FF2B5EF4-FFF2-40B4-BE49-F238E27FC236}">
                    <a16:creationId xmlns:a16="http://schemas.microsoft.com/office/drawing/2014/main" id="{7FC98A82-CD5D-4D9B-97CD-40E2E9C10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Shape 55">
                <a:extLst>
                  <a:ext uri="{FF2B5EF4-FFF2-40B4-BE49-F238E27FC236}">
                    <a16:creationId xmlns:a16="http://schemas.microsoft.com/office/drawing/2014/main" id="{590100E2-61F2-4AAB-A0ED-B08B7A708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Shape 56">
                <a:extLst>
                  <a:ext uri="{FF2B5EF4-FFF2-40B4-BE49-F238E27FC236}">
                    <a16:creationId xmlns:a16="http://schemas.microsoft.com/office/drawing/2014/main" id="{7E20DC85-459A-4BEB-8147-3AE04CC42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Shape 57">
                <a:extLst>
                  <a:ext uri="{FF2B5EF4-FFF2-40B4-BE49-F238E27FC236}">
                    <a16:creationId xmlns:a16="http://schemas.microsoft.com/office/drawing/2014/main" id="{F72A9DDF-0B98-41A6-8F44-54776E027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Shape 58">
                <a:extLst>
                  <a:ext uri="{FF2B5EF4-FFF2-40B4-BE49-F238E27FC236}">
                    <a16:creationId xmlns:a16="http://schemas.microsoft.com/office/drawing/2014/main" id="{43F611D7-5B82-42F8-B143-68F2A6CDA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Shape 59">
                <a:extLst>
                  <a:ext uri="{FF2B5EF4-FFF2-40B4-BE49-F238E27FC236}">
                    <a16:creationId xmlns:a16="http://schemas.microsoft.com/office/drawing/2014/main" id="{7D58D974-C48E-4A34-90C2-C8D37E080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53" name="Freeform: Shape 52">
              <a:extLst>
                <a:ext uri="{FF2B5EF4-FFF2-40B4-BE49-F238E27FC236}">
                  <a16:creationId xmlns:a16="http://schemas.microsoft.com/office/drawing/2014/main" id="{1360CE22-0882-4148-AD09-1074F556B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D4232585-73A0-AE79-C55A-B1CD0EDDCC1F}"/>
              </a:ext>
            </a:extLst>
          </p:cNvPr>
          <p:cNvGraphicFramePr>
            <a:graphicFrameLocks noGrp="1"/>
          </p:cNvGraphicFramePr>
          <p:nvPr>
            <p:ph idx="1"/>
            <p:extLst>
              <p:ext uri="{D42A27DB-BD31-4B8C-83A1-F6EECF244321}">
                <p14:modId xmlns:p14="http://schemas.microsoft.com/office/powerpoint/2010/main" val="3887457809"/>
              </p:ext>
            </p:extLst>
          </p:nvPr>
        </p:nvGraphicFramePr>
        <p:xfrm>
          <a:off x="838200" y="1982167"/>
          <a:ext cx="10515600" cy="41947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1612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BC2FD-10E2-0A8A-B5F3-CC69D2A6495A}"/>
              </a:ext>
            </a:extLst>
          </p:cNvPr>
          <p:cNvSpPr>
            <a:spLocks noGrp="1"/>
          </p:cNvSpPr>
          <p:nvPr>
            <p:ph type="title"/>
          </p:nvPr>
        </p:nvSpPr>
        <p:spPr>
          <a:xfrm>
            <a:off x="180358" y="-164358"/>
            <a:ext cx="10515600" cy="1325563"/>
          </a:xfrm>
        </p:spPr>
        <p:txBody>
          <a:bodyPr>
            <a:normAutofit/>
          </a:bodyPr>
          <a:lstStyle/>
          <a:p>
            <a:r>
              <a:rPr lang="en-CA" sz="3200" dirty="0"/>
              <a:t>Improvements</a:t>
            </a:r>
          </a:p>
        </p:txBody>
      </p:sp>
      <p:sp>
        <p:nvSpPr>
          <p:cNvPr id="3" name="Content Placeholder 2">
            <a:extLst>
              <a:ext uri="{FF2B5EF4-FFF2-40B4-BE49-F238E27FC236}">
                <a16:creationId xmlns:a16="http://schemas.microsoft.com/office/drawing/2014/main" id="{EF6B69CE-5E83-CC34-B3CE-B6DD32276070}"/>
              </a:ext>
            </a:extLst>
          </p:cNvPr>
          <p:cNvSpPr>
            <a:spLocks noGrp="1"/>
          </p:cNvSpPr>
          <p:nvPr>
            <p:ph idx="1"/>
          </p:nvPr>
        </p:nvSpPr>
        <p:spPr>
          <a:xfrm>
            <a:off x="180357" y="919804"/>
            <a:ext cx="11275245" cy="1165028"/>
          </a:xfrm>
        </p:spPr>
        <p:txBody>
          <a:bodyPr>
            <a:normAutofit/>
          </a:bodyPr>
          <a:lstStyle/>
          <a:p>
            <a:r>
              <a:rPr lang="en-CA" sz="1800" b="1" dirty="0"/>
              <a:t>Assumption: there is no cost for each harvest (required by SVDC)</a:t>
            </a:r>
          </a:p>
          <a:p>
            <a:pPr lvl="1"/>
            <a:r>
              <a:rPr lang="en-CA" sz="1600" dirty="0"/>
              <a:t>This leads to no restriction on number of harvests. (Main cause of why most solutions suggest harvest at the minimal time interval, t = 1min)</a:t>
            </a:r>
          </a:p>
          <a:p>
            <a:pPr lvl="1"/>
            <a:endParaRPr lang="en-CA" dirty="0"/>
          </a:p>
        </p:txBody>
      </p:sp>
      <p:sp>
        <p:nvSpPr>
          <p:cNvPr id="4" name="Content Placeholder 2">
            <a:extLst>
              <a:ext uri="{FF2B5EF4-FFF2-40B4-BE49-F238E27FC236}">
                <a16:creationId xmlns:a16="http://schemas.microsoft.com/office/drawing/2014/main" id="{3137B2B0-0452-4F06-820B-25AD7DBB1E30}"/>
              </a:ext>
            </a:extLst>
          </p:cNvPr>
          <p:cNvSpPr txBox="1">
            <a:spLocks/>
          </p:cNvSpPr>
          <p:nvPr/>
        </p:nvSpPr>
        <p:spPr>
          <a:xfrm>
            <a:off x="262653" y="1891675"/>
            <a:ext cx="9887187" cy="13255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1800" b="1" dirty="0"/>
              <a:t>Improvement: introduce cost and profit</a:t>
            </a:r>
          </a:p>
          <a:p>
            <a:pPr lvl="1"/>
            <a:r>
              <a:rPr lang="en-CA" sz="1600" dirty="0"/>
              <a:t>Price = $0.007/g, cost = $0.25</a:t>
            </a:r>
          </a:p>
          <a:p>
            <a:pPr lvl="1"/>
            <a:r>
              <a:rPr lang="en-CA" sz="1600" dirty="0"/>
              <a:t>Metric changed into total profit made instead of mass harvested in one year.</a:t>
            </a:r>
          </a:p>
          <a:p>
            <a:pPr lvl="1"/>
            <a:r>
              <a:rPr lang="en-CA" sz="1600" dirty="0"/>
              <a:t>More frequent harvests will result in a penalty for a high harvesting cost, leading to lower profit.</a:t>
            </a:r>
          </a:p>
        </p:txBody>
      </p:sp>
      <p:sp>
        <p:nvSpPr>
          <p:cNvPr id="5" name="Content Placeholder 2">
            <a:extLst>
              <a:ext uri="{FF2B5EF4-FFF2-40B4-BE49-F238E27FC236}">
                <a16:creationId xmlns:a16="http://schemas.microsoft.com/office/drawing/2014/main" id="{BCF58F2E-C4D0-DC65-06BF-3B2A0C277EC7}"/>
              </a:ext>
            </a:extLst>
          </p:cNvPr>
          <p:cNvSpPr txBox="1">
            <a:spLocks/>
          </p:cNvSpPr>
          <p:nvPr/>
        </p:nvSpPr>
        <p:spPr>
          <a:xfrm>
            <a:off x="1014984" y="3168994"/>
            <a:ext cx="5358384" cy="132556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1800" b="1" dirty="0"/>
              <a:t>Monte Carlo Method: </a:t>
            </a:r>
            <a:r>
              <a:rPr lang="en-CA" sz="1800" dirty="0"/>
              <a:t>(</a:t>
            </a:r>
            <a:r>
              <a:rPr lang="en-CA" sz="1500" dirty="0">
                <a:hlinkClick r:id="rId2" action="ppaction://hlinksldjump"/>
              </a:rPr>
              <a:t>Appendix C.4.1</a:t>
            </a:r>
            <a:r>
              <a:rPr lang="en-CA" sz="1800" dirty="0"/>
              <a:t>)</a:t>
            </a:r>
          </a:p>
          <a:p>
            <a:pPr lvl="1"/>
            <a:r>
              <a:rPr lang="en-CA" sz="1600" dirty="0"/>
              <a:t>Price = $0.007/g, cost = $0.25</a:t>
            </a:r>
          </a:p>
          <a:p>
            <a:pPr lvl="1"/>
            <a:r>
              <a:rPr lang="en-CA" sz="1600" dirty="0"/>
              <a:t>Changed heatmap generated compared to no cost for each harvest.</a:t>
            </a:r>
          </a:p>
          <a:p>
            <a:pPr lvl="1"/>
            <a:r>
              <a:rPr lang="en-CA" sz="1600" dirty="0"/>
              <a:t>Time between each harvest increases dramatically, and has a greater variation</a:t>
            </a:r>
          </a:p>
        </p:txBody>
      </p:sp>
      <p:pic>
        <p:nvPicPr>
          <p:cNvPr id="7" name="Picture 6">
            <a:extLst>
              <a:ext uri="{FF2B5EF4-FFF2-40B4-BE49-F238E27FC236}">
                <a16:creationId xmlns:a16="http://schemas.microsoft.com/office/drawing/2014/main" id="{14988E15-4EB1-A6DD-5E2E-6B77FBD5D26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4230875"/>
            <a:ext cx="3230308" cy="2695688"/>
          </a:xfrm>
          <a:prstGeom prst="rect">
            <a:avLst/>
          </a:prstGeom>
        </p:spPr>
      </p:pic>
      <p:pic>
        <p:nvPicPr>
          <p:cNvPr id="9" name="Picture 8">
            <a:extLst>
              <a:ext uri="{FF2B5EF4-FFF2-40B4-BE49-F238E27FC236}">
                <a16:creationId xmlns:a16="http://schemas.microsoft.com/office/drawing/2014/main" id="{22581C1A-9C55-0B9E-F1DE-E1DD20CD5BB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000469" y="4781306"/>
            <a:ext cx="3753374" cy="2295845"/>
          </a:xfrm>
          <a:prstGeom prst="rect">
            <a:avLst/>
          </a:prstGeom>
        </p:spPr>
      </p:pic>
      <p:sp>
        <p:nvSpPr>
          <p:cNvPr id="11" name="Content Placeholder 2">
            <a:extLst>
              <a:ext uri="{FF2B5EF4-FFF2-40B4-BE49-F238E27FC236}">
                <a16:creationId xmlns:a16="http://schemas.microsoft.com/office/drawing/2014/main" id="{BCA46D6E-D242-2432-2FD6-8A1F1117F0CD}"/>
              </a:ext>
            </a:extLst>
          </p:cNvPr>
          <p:cNvSpPr txBox="1">
            <a:spLocks/>
          </p:cNvSpPr>
          <p:nvPr/>
        </p:nvSpPr>
        <p:spPr>
          <a:xfrm>
            <a:off x="6845857" y="3217238"/>
            <a:ext cx="5358384" cy="132556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1800" b="1" dirty="0" err="1"/>
              <a:t>Gurobi</a:t>
            </a:r>
            <a:r>
              <a:rPr lang="en-CA" sz="1800" b="1" dirty="0"/>
              <a:t> Optimization Method:</a:t>
            </a:r>
          </a:p>
          <a:p>
            <a:pPr lvl="1"/>
            <a:r>
              <a:rPr lang="en-CA" sz="1600" dirty="0"/>
              <a:t>Since </a:t>
            </a:r>
            <a:r>
              <a:rPr lang="en-CA" sz="1600" dirty="0" err="1"/>
              <a:t>Gurobi</a:t>
            </a:r>
            <a:r>
              <a:rPr lang="en-CA" sz="1600" dirty="0"/>
              <a:t> can only handle 2-variable optimization, 3-variable situation is more tricky, requires substitution.</a:t>
            </a:r>
          </a:p>
          <a:p>
            <a:pPr lvl="1"/>
            <a:r>
              <a:rPr lang="en-CA" sz="1600" dirty="0"/>
              <a:t>Cannot use pre-defined functions which takes variables, restricting the performance, and less understandable.</a:t>
            </a:r>
          </a:p>
        </p:txBody>
      </p:sp>
      <p:pic>
        <p:nvPicPr>
          <p:cNvPr id="13" name="Picture 12">
            <a:extLst>
              <a:ext uri="{FF2B5EF4-FFF2-40B4-BE49-F238E27FC236}">
                <a16:creationId xmlns:a16="http://schemas.microsoft.com/office/drawing/2014/main" id="{4AFBC3C1-ACF8-8EF8-67CE-F37A75A0E6B0}"/>
              </a:ext>
            </a:extLst>
          </p:cNvPr>
          <p:cNvPicPr>
            <a:picLocks noChangeAspect="1"/>
          </p:cNvPicPr>
          <p:nvPr/>
        </p:nvPicPr>
        <p:blipFill>
          <a:blip r:embed="rId5"/>
          <a:stretch>
            <a:fillRect/>
          </a:stretch>
        </p:blipFill>
        <p:spPr>
          <a:xfrm>
            <a:off x="7314845" y="4349644"/>
            <a:ext cx="4877155" cy="3159171"/>
          </a:xfrm>
          <a:prstGeom prst="rect">
            <a:avLst/>
          </a:prstGeom>
        </p:spPr>
      </p:pic>
    </p:spTree>
    <p:extLst>
      <p:ext uri="{BB962C8B-B14F-4D97-AF65-F5344CB8AC3E}">
        <p14:creationId xmlns:p14="http://schemas.microsoft.com/office/powerpoint/2010/main" val="378081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429F3-68C0-9506-55D1-A379970E42B3}"/>
              </a:ext>
            </a:extLst>
          </p:cNvPr>
          <p:cNvSpPr>
            <a:spLocks noGrp="1"/>
          </p:cNvSpPr>
          <p:nvPr>
            <p:ph type="title"/>
          </p:nvPr>
        </p:nvSpPr>
        <p:spPr>
          <a:xfrm>
            <a:off x="144500" y="90081"/>
            <a:ext cx="10515600" cy="1325563"/>
          </a:xfrm>
        </p:spPr>
        <p:txBody>
          <a:bodyPr>
            <a:normAutofit/>
          </a:bodyPr>
          <a:lstStyle/>
          <a:p>
            <a:r>
              <a:rPr lang="en-CA" sz="3200" dirty="0"/>
              <a:t>UI/UX</a:t>
            </a:r>
          </a:p>
        </p:txBody>
      </p:sp>
      <p:sp>
        <p:nvSpPr>
          <p:cNvPr id="3" name="Content Placeholder 2">
            <a:extLst>
              <a:ext uri="{FF2B5EF4-FFF2-40B4-BE49-F238E27FC236}">
                <a16:creationId xmlns:a16="http://schemas.microsoft.com/office/drawing/2014/main" id="{3DA9930E-F4B9-FA67-F166-3EE298D810F4}"/>
              </a:ext>
            </a:extLst>
          </p:cNvPr>
          <p:cNvSpPr>
            <a:spLocks noGrp="1"/>
          </p:cNvSpPr>
          <p:nvPr>
            <p:ph idx="1"/>
          </p:nvPr>
        </p:nvSpPr>
        <p:spPr>
          <a:xfrm>
            <a:off x="0" y="1078040"/>
            <a:ext cx="10515600" cy="4351338"/>
          </a:xfrm>
        </p:spPr>
        <p:txBody>
          <a:bodyPr>
            <a:normAutofit/>
          </a:bodyPr>
          <a:lstStyle/>
          <a:p>
            <a:r>
              <a:rPr lang="en-CA" sz="1600" dirty="0"/>
              <a:t>Visualization implemented with python (Pandas, Matplotlib)</a:t>
            </a:r>
          </a:p>
          <a:p>
            <a:r>
              <a:rPr lang="en-CA" sz="1600" b="1" dirty="0"/>
              <a:t>Core visualization</a:t>
            </a:r>
            <a:r>
              <a:rPr lang="en-CA" sz="1600" dirty="0"/>
              <a:t>:</a:t>
            </a:r>
          </a:p>
        </p:txBody>
      </p:sp>
      <p:pic>
        <p:nvPicPr>
          <p:cNvPr id="5" name="Picture 4">
            <a:extLst>
              <a:ext uri="{FF2B5EF4-FFF2-40B4-BE49-F238E27FC236}">
                <a16:creationId xmlns:a16="http://schemas.microsoft.com/office/drawing/2014/main" id="{594CC7DD-6AEC-2CC0-105E-39F45DDDBB7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2223174"/>
            <a:ext cx="4279696" cy="2701150"/>
          </a:xfrm>
          <a:prstGeom prst="rect">
            <a:avLst/>
          </a:prstGeom>
        </p:spPr>
      </p:pic>
      <p:pic>
        <p:nvPicPr>
          <p:cNvPr id="7" name="Picture 6">
            <a:extLst>
              <a:ext uri="{FF2B5EF4-FFF2-40B4-BE49-F238E27FC236}">
                <a16:creationId xmlns:a16="http://schemas.microsoft.com/office/drawing/2014/main" id="{C672F755-2AC5-B650-1382-E041E776F7B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442180" y="1817849"/>
            <a:ext cx="3614610" cy="3511799"/>
          </a:xfrm>
          <a:prstGeom prst="rect">
            <a:avLst/>
          </a:prstGeom>
        </p:spPr>
      </p:pic>
      <p:pic>
        <p:nvPicPr>
          <p:cNvPr id="9" name="Picture 8">
            <a:extLst>
              <a:ext uri="{FF2B5EF4-FFF2-40B4-BE49-F238E27FC236}">
                <a16:creationId xmlns:a16="http://schemas.microsoft.com/office/drawing/2014/main" id="{8F2BDD08-F08F-37F4-3516-5C06DE36E6E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056790" y="2051204"/>
            <a:ext cx="4079852" cy="2742614"/>
          </a:xfrm>
          <a:prstGeom prst="rect">
            <a:avLst/>
          </a:prstGeom>
        </p:spPr>
      </p:pic>
      <p:sp>
        <p:nvSpPr>
          <p:cNvPr id="10" name="TextBox 9">
            <a:extLst>
              <a:ext uri="{FF2B5EF4-FFF2-40B4-BE49-F238E27FC236}">
                <a16:creationId xmlns:a16="http://schemas.microsoft.com/office/drawing/2014/main" id="{01DF26CA-B0B2-F035-7BEE-845F6D295669}"/>
              </a:ext>
            </a:extLst>
          </p:cNvPr>
          <p:cNvSpPr txBox="1"/>
          <p:nvPr/>
        </p:nvSpPr>
        <p:spPr>
          <a:xfrm>
            <a:off x="328306" y="5055210"/>
            <a:ext cx="3614610" cy="1600438"/>
          </a:xfrm>
          <a:prstGeom prst="rect">
            <a:avLst/>
          </a:prstGeom>
          <a:noFill/>
        </p:spPr>
        <p:txBody>
          <a:bodyPr wrap="square" rtlCol="0">
            <a:spAutoFit/>
          </a:bodyPr>
          <a:lstStyle/>
          <a:p>
            <a:r>
              <a:rPr lang="en-CA" sz="1400" b="1" dirty="0"/>
              <a:t>1. Growth rate vs density plot</a:t>
            </a:r>
          </a:p>
          <a:p>
            <a:pPr marL="285750" indent="-285750">
              <a:buFontTx/>
              <a:buChar char="-"/>
            </a:pPr>
            <a:r>
              <a:rPr lang="en-CA" sz="1400" dirty="0"/>
              <a:t>Includes the plot obtained from original data, plot predicted by </a:t>
            </a:r>
            <a:r>
              <a:rPr lang="en-CA" sz="1400" dirty="0" err="1"/>
              <a:t>polyfit</a:t>
            </a:r>
            <a:r>
              <a:rPr lang="en-CA" sz="1400" dirty="0"/>
              <a:t>, simplified function using step function</a:t>
            </a:r>
          </a:p>
          <a:p>
            <a:pPr marL="285750" indent="-285750">
              <a:buFontTx/>
              <a:buChar char="-"/>
            </a:pPr>
            <a:r>
              <a:rPr lang="en-CA" sz="1400" dirty="0"/>
              <a:t>Gives clearer idea of the growth curve of algae, could provide better insights and proof for the solution.</a:t>
            </a:r>
          </a:p>
        </p:txBody>
      </p:sp>
      <p:sp>
        <p:nvSpPr>
          <p:cNvPr id="11" name="TextBox 10">
            <a:extLst>
              <a:ext uri="{FF2B5EF4-FFF2-40B4-BE49-F238E27FC236}">
                <a16:creationId xmlns:a16="http://schemas.microsoft.com/office/drawing/2014/main" id="{62818AE5-E712-3DCF-821C-0145D5B22474}"/>
              </a:ext>
            </a:extLst>
          </p:cNvPr>
          <p:cNvSpPr txBox="1"/>
          <p:nvPr/>
        </p:nvSpPr>
        <p:spPr>
          <a:xfrm>
            <a:off x="4297680" y="5242294"/>
            <a:ext cx="3614610" cy="1169551"/>
          </a:xfrm>
          <a:prstGeom prst="rect">
            <a:avLst/>
          </a:prstGeom>
          <a:noFill/>
        </p:spPr>
        <p:txBody>
          <a:bodyPr wrap="square" rtlCol="0">
            <a:spAutoFit/>
          </a:bodyPr>
          <a:lstStyle/>
          <a:p>
            <a:r>
              <a:rPr lang="en-CA" sz="1400" b="1" dirty="0"/>
              <a:t>2. Heatmap</a:t>
            </a:r>
          </a:p>
          <a:p>
            <a:pPr marL="285750" indent="-285750">
              <a:buFontTx/>
              <a:buChar char="-"/>
            </a:pPr>
            <a:r>
              <a:rPr lang="en-CA" sz="1400" dirty="0"/>
              <a:t>Show the different combinations of three variables (density level, volume extracted, time interval). Includes both 2d and 3d heatmap.</a:t>
            </a:r>
          </a:p>
        </p:txBody>
      </p:sp>
      <p:sp>
        <p:nvSpPr>
          <p:cNvPr id="12" name="TextBox 11">
            <a:extLst>
              <a:ext uri="{FF2B5EF4-FFF2-40B4-BE49-F238E27FC236}">
                <a16:creationId xmlns:a16="http://schemas.microsoft.com/office/drawing/2014/main" id="{7D710F39-CCF8-6BB3-AFD3-FE8C716547AC}"/>
              </a:ext>
            </a:extLst>
          </p:cNvPr>
          <p:cNvSpPr txBox="1"/>
          <p:nvPr/>
        </p:nvSpPr>
        <p:spPr>
          <a:xfrm>
            <a:off x="8289411" y="4897074"/>
            <a:ext cx="3614610" cy="1384995"/>
          </a:xfrm>
          <a:prstGeom prst="rect">
            <a:avLst/>
          </a:prstGeom>
          <a:noFill/>
        </p:spPr>
        <p:txBody>
          <a:bodyPr wrap="square" rtlCol="0">
            <a:spAutoFit/>
          </a:bodyPr>
          <a:lstStyle/>
          <a:p>
            <a:r>
              <a:rPr lang="en-CA" sz="1400" b="1" dirty="0"/>
              <a:t>3. Variable histogram</a:t>
            </a:r>
          </a:p>
          <a:p>
            <a:pPr marL="285750" indent="-285750">
              <a:buFontTx/>
              <a:buChar char="-"/>
            </a:pPr>
            <a:r>
              <a:rPr lang="en-CA" sz="1400" dirty="0"/>
              <a:t>Illustrates the distribution for each variable, could help understand the harvesting scheme better with the help with the feature importance score provided by random forest algorithm</a:t>
            </a:r>
          </a:p>
        </p:txBody>
      </p:sp>
    </p:spTree>
    <p:extLst>
      <p:ext uri="{BB962C8B-B14F-4D97-AF65-F5344CB8AC3E}">
        <p14:creationId xmlns:p14="http://schemas.microsoft.com/office/powerpoint/2010/main" val="4258492145"/>
      </p:ext>
    </p:extLst>
  </p:cSld>
  <p:clrMapOvr>
    <a:masterClrMapping/>
  </p:clrMapOvr>
</p:sld>
</file>

<file path=ppt/theme/theme1.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1071</TotalTime>
  <Words>3223</Words>
  <Application>Microsoft Office PowerPoint</Application>
  <PresentationFormat>Widescreen</PresentationFormat>
  <Paragraphs>183</Paragraphs>
  <Slides>21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AvenirNext LT Pro Medium</vt:lpstr>
      <vt:lpstr>Arial</vt:lpstr>
      <vt:lpstr>Avenir Next LT Pro</vt:lpstr>
      <vt:lpstr>Calibri</vt:lpstr>
      <vt:lpstr>Posterama</vt:lpstr>
      <vt:lpstr>ExploreVTI</vt:lpstr>
      <vt:lpstr>BUSA649  FINAL SOLUTION</vt:lpstr>
      <vt:lpstr>Strategy</vt:lpstr>
      <vt:lpstr>Architecture</vt:lpstr>
      <vt:lpstr>data processing</vt:lpstr>
      <vt:lpstr>Optimization Model: Heatmap method</vt:lpstr>
      <vt:lpstr>Optimization Model: Monte Carlo method</vt:lpstr>
      <vt:lpstr>Heatmap method vs. Monte Carlo method</vt:lpstr>
      <vt:lpstr>Improvements</vt:lpstr>
      <vt:lpstr>UI/UX</vt:lpstr>
      <vt:lpstr>Appendix</vt:lpstr>
      <vt:lpstr>A1.1 Harvesting scheme</vt:lpstr>
      <vt:lpstr>A1.2.1 Value Proposition</vt:lpstr>
      <vt:lpstr>A1.2.2 Value Proposition – External Data</vt:lpstr>
      <vt:lpstr>C.1.1 Internal Dataset – PBR1 dataset</vt:lpstr>
      <vt:lpstr>C.1.2 Data Selection</vt:lpstr>
      <vt:lpstr>C.1.3 Growth Rate Calculation</vt:lpstr>
      <vt:lpstr>C.1.4 Simplification of the growth rate vs density plot</vt:lpstr>
      <vt:lpstr>C.1.5 Density vs time growth function</vt:lpstr>
      <vt:lpstr>C.2.1 Small t value exploration</vt:lpstr>
      <vt:lpstr>C.3.1 Random Forest Regression</vt:lpstr>
      <vt:lpstr>C.4.1 Improved optimization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BUSA649  FINAL SOLUTION</dc:title>
  <dc:creator>Yichen Wang</dc:creator>
  <cp:lastModifiedBy>Yichen Wang</cp:lastModifiedBy>
  <cp:revision>35</cp:revision>
  <dcterms:created xsi:type="dcterms:W3CDTF">2022-07-30T21:30:56Z</dcterms:created>
  <dcterms:modified xsi:type="dcterms:W3CDTF">2022-08-01T02:10:28Z</dcterms:modified>
</cp:coreProperties>
</file>